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26" Target="slides/slide1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16.png" Type="http://schemas.openxmlformats.org/officeDocument/2006/relationships/image"/><Relationship Id="rId15" Target="../media/image17.svg" Type="http://schemas.openxmlformats.org/officeDocument/2006/relationships/image"/><Relationship Id="rId16" Target="../media/image18.png" Type="http://schemas.openxmlformats.org/officeDocument/2006/relationships/image"/><Relationship Id="rId17" Target="../media/image19.svg" Type="http://schemas.openxmlformats.org/officeDocument/2006/relationships/image"/><Relationship Id="rId18" Target="../media/image20.png" Type="http://schemas.openxmlformats.org/officeDocument/2006/relationships/image"/><Relationship Id="rId19" Target="../media/image21.svg" Type="http://schemas.openxmlformats.org/officeDocument/2006/relationships/image"/><Relationship Id="rId2" Target="../media/image4.png" Type="http://schemas.openxmlformats.org/officeDocument/2006/relationships/image"/><Relationship Id="rId20" Target="../media/image22.png" Type="http://schemas.openxmlformats.org/officeDocument/2006/relationships/image"/><Relationship Id="rId21" Target="../media/image23.sv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16.png" Type="http://schemas.openxmlformats.org/officeDocument/2006/relationships/image"/><Relationship Id="rId15" Target="../media/image17.svg" Type="http://schemas.openxmlformats.org/officeDocument/2006/relationships/image"/><Relationship Id="rId16" Target="../media/image18.png" Type="http://schemas.openxmlformats.org/officeDocument/2006/relationships/image"/><Relationship Id="rId17" Target="../media/image19.svg" Type="http://schemas.openxmlformats.org/officeDocument/2006/relationships/image"/><Relationship Id="rId18" Target="../media/image20.png" Type="http://schemas.openxmlformats.org/officeDocument/2006/relationships/image"/><Relationship Id="rId19" Target="../media/image21.svg" Type="http://schemas.openxmlformats.org/officeDocument/2006/relationships/image"/><Relationship Id="rId2" Target="../media/image4.png" Type="http://schemas.openxmlformats.org/officeDocument/2006/relationships/image"/><Relationship Id="rId20" Target="../media/image22.png" Type="http://schemas.openxmlformats.org/officeDocument/2006/relationships/image"/><Relationship Id="rId21" Target="../media/image23.svg" Type="http://schemas.openxmlformats.org/officeDocument/2006/relationships/image"/><Relationship Id="rId22" Target="../media/image24.png" Type="http://schemas.openxmlformats.org/officeDocument/2006/relationships/image"/><Relationship Id="rId23" Target="../media/image25.sv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16.png" Type="http://schemas.openxmlformats.org/officeDocument/2006/relationships/image"/><Relationship Id="rId15" Target="../media/image17.svg" Type="http://schemas.openxmlformats.org/officeDocument/2006/relationships/image"/><Relationship Id="rId16" Target="../media/image18.png" Type="http://schemas.openxmlformats.org/officeDocument/2006/relationships/image"/><Relationship Id="rId17" Target="../media/image19.svg" Type="http://schemas.openxmlformats.org/officeDocument/2006/relationships/image"/><Relationship Id="rId18" Target="../media/image20.png" Type="http://schemas.openxmlformats.org/officeDocument/2006/relationships/image"/><Relationship Id="rId19" Target="../media/image21.svg" Type="http://schemas.openxmlformats.org/officeDocument/2006/relationships/image"/><Relationship Id="rId2" Target="../media/image4.png" Type="http://schemas.openxmlformats.org/officeDocument/2006/relationships/image"/><Relationship Id="rId20" Target="../media/image22.png" Type="http://schemas.openxmlformats.org/officeDocument/2006/relationships/image"/><Relationship Id="rId21" Target="../media/image23.svg" Type="http://schemas.openxmlformats.org/officeDocument/2006/relationships/image"/><Relationship Id="rId22" Target="../media/image24.png" Type="http://schemas.openxmlformats.org/officeDocument/2006/relationships/image"/><Relationship Id="rId23" Target="../media/image25.svg" Type="http://schemas.openxmlformats.org/officeDocument/2006/relationships/image"/><Relationship Id="rId24" Target="../media/image26.png" Type="http://schemas.openxmlformats.org/officeDocument/2006/relationships/image"/><Relationship Id="rId25" Target="../media/image27.sv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16.png" Type="http://schemas.openxmlformats.org/officeDocument/2006/relationships/image"/><Relationship Id="rId15" Target="../media/image17.svg" Type="http://schemas.openxmlformats.org/officeDocument/2006/relationships/image"/><Relationship Id="rId16" Target="../media/image18.png" Type="http://schemas.openxmlformats.org/officeDocument/2006/relationships/image"/><Relationship Id="rId17" Target="../media/image19.svg" Type="http://schemas.openxmlformats.org/officeDocument/2006/relationships/image"/><Relationship Id="rId18" Target="../media/image20.png" Type="http://schemas.openxmlformats.org/officeDocument/2006/relationships/image"/><Relationship Id="rId19" Target="../media/image21.svg" Type="http://schemas.openxmlformats.org/officeDocument/2006/relationships/image"/><Relationship Id="rId2" Target="../media/image4.png" Type="http://schemas.openxmlformats.org/officeDocument/2006/relationships/image"/><Relationship Id="rId20" Target="../media/image22.png" Type="http://schemas.openxmlformats.org/officeDocument/2006/relationships/image"/><Relationship Id="rId21" Target="../media/image23.svg" Type="http://schemas.openxmlformats.org/officeDocument/2006/relationships/image"/><Relationship Id="rId22" Target="../media/image24.png" Type="http://schemas.openxmlformats.org/officeDocument/2006/relationships/image"/><Relationship Id="rId23" Target="../media/image25.svg" Type="http://schemas.openxmlformats.org/officeDocument/2006/relationships/image"/><Relationship Id="rId24" Target="../media/image26.png" Type="http://schemas.openxmlformats.org/officeDocument/2006/relationships/image"/><Relationship Id="rId25" Target="../media/image27.svg" Type="http://schemas.openxmlformats.org/officeDocument/2006/relationships/image"/><Relationship Id="rId26" Target="../media/image28.png" Type="http://schemas.openxmlformats.org/officeDocument/2006/relationships/image"/><Relationship Id="rId27" Target="../media/image29.sv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16.png" Type="http://schemas.openxmlformats.org/officeDocument/2006/relationships/image"/><Relationship Id="rId15" Target="../media/image17.svg" Type="http://schemas.openxmlformats.org/officeDocument/2006/relationships/image"/><Relationship Id="rId16" Target="../media/image18.png" Type="http://schemas.openxmlformats.org/officeDocument/2006/relationships/image"/><Relationship Id="rId17" Target="../media/image19.svg" Type="http://schemas.openxmlformats.org/officeDocument/2006/relationships/image"/><Relationship Id="rId18" Target="../media/image20.png" Type="http://schemas.openxmlformats.org/officeDocument/2006/relationships/image"/><Relationship Id="rId19" Target="../media/image21.svg" Type="http://schemas.openxmlformats.org/officeDocument/2006/relationships/image"/><Relationship Id="rId2" Target="../media/image4.png" Type="http://schemas.openxmlformats.org/officeDocument/2006/relationships/image"/><Relationship Id="rId20" Target="../media/image22.png" Type="http://schemas.openxmlformats.org/officeDocument/2006/relationships/image"/><Relationship Id="rId21" Target="../media/image23.svg" Type="http://schemas.openxmlformats.org/officeDocument/2006/relationships/image"/><Relationship Id="rId22" Target="../media/image24.png" Type="http://schemas.openxmlformats.org/officeDocument/2006/relationships/image"/><Relationship Id="rId23" Target="../media/image25.svg" Type="http://schemas.openxmlformats.org/officeDocument/2006/relationships/image"/><Relationship Id="rId24" Target="../media/image30.png" Type="http://schemas.openxmlformats.org/officeDocument/2006/relationships/image"/><Relationship Id="rId25" Target="../media/image31.svg" Type="http://schemas.openxmlformats.org/officeDocument/2006/relationships/image"/><Relationship Id="rId26" Target="../media/image28.png" Type="http://schemas.openxmlformats.org/officeDocument/2006/relationships/image"/><Relationship Id="rId27" Target="../media/image29.sv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94161" y="5150503"/>
            <a:ext cx="4343715" cy="1357411"/>
          </a:xfrm>
          <a:custGeom>
            <a:avLst/>
            <a:gdLst/>
            <a:ahLst/>
            <a:cxnLst/>
            <a:rect r="r" b="b" t="t" l="l"/>
            <a:pathLst>
              <a:path h="1357411" w="4343715">
                <a:moveTo>
                  <a:pt x="0" y="0"/>
                </a:moveTo>
                <a:lnTo>
                  <a:pt x="4343715" y="0"/>
                </a:lnTo>
                <a:lnTo>
                  <a:pt x="4343715" y="1357411"/>
                </a:lnTo>
                <a:lnTo>
                  <a:pt x="0" y="1357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58657" y="2710021"/>
            <a:ext cx="17170687" cy="1128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14"/>
              </a:lnSpc>
            </a:pPr>
            <a:r>
              <a:rPr lang="en-US" sz="8414">
                <a:solidFill>
                  <a:srgbClr val="FFFFFF"/>
                </a:solidFill>
                <a:latin typeface="League Spartan"/>
              </a:rPr>
              <a:t>Intensity Spectrum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19723" y="7889039"/>
            <a:ext cx="11692590" cy="1452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7"/>
              </a:lnSpc>
            </a:pPr>
            <a:r>
              <a:rPr lang="en-US" sz="3749" spc="112">
                <a:solidFill>
                  <a:srgbClr val="D9D9D9"/>
                </a:solidFill>
                <a:latin typeface="Glacial Indifference Bold"/>
              </a:rPr>
              <a:t>Founder/President</a:t>
            </a:r>
          </a:p>
          <a:p>
            <a:pPr algn="ctr">
              <a:lnSpc>
                <a:spcPts val="3787"/>
              </a:lnSpc>
            </a:pPr>
            <a:r>
              <a:rPr lang="en-US" sz="3749" spc="112">
                <a:solidFill>
                  <a:srgbClr val="D9D9D9"/>
                </a:solidFill>
                <a:latin typeface="Glacial Indifference Bold"/>
              </a:rPr>
              <a:t>Adam Bradley</a:t>
            </a:r>
          </a:p>
          <a:p>
            <a:pPr algn="ctr">
              <a:lnSpc>
                <a:spcPts val="3787"/>
              </a:lnSpc>
            </a:pPr>
            <a:r>
              <a:rPr lang="en-US" sz="3749" spc="112">
                <a:solidFill>
                  <a:srgbClr val="D9D9D9"/>
                </a:solidFill>
                <a:latin typeface="Glacial Indifference Bold"/>
              </a:rPr>
              <a:t>@ABradley5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071791"/>
            <a:ext cx="18288000" cy="3608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01"/>
              </a:lnSpc>
            </a:pPr>
            <a:r>
              <a:rPr lang="en-US" sz="9301">
                <a:solidFill>
                  <a:srgbClr val="231F20"/>
                </a:solidFill>
                <a:latin typeface="League Spartan"/>
              </a:rPr>
              <a:t>INTENSITY SPECTRUM APPLIES FOR </a:t>
            </a:r>
            <a:r>
              <a:rPr lang="en-US" sz="9301">
                <a:solidFill>
                  <a:srgbClr val="EE1C24"/>
                </a:solidFill>
                <a:latin typeface="League Spartan"/>
              </a:rPr>
              <a:t>PLAYERS</a:t>
            </a:r>
            <a:r>
              <a:rPr lang="en-US" sz="9301">
                <a:solidFill>
                  <a:srgbClr val="231F20"/>
                </a:solidFill>
                <a:latin typeface="League Spartan"/>
              </a:rPr>
              <a:t> </a:t>
            </a:r>
          </a:p>
          <a:p>
            <a:pPr algn="ctr">
              <a:lnSpc>
                <a:spcPts val="9301"/>
              </a:lnSpc>
            </a:pPr>
            <a:r>
              <a:rPr lang="en-US" sz="9301">
                <a:solidFill>
                  <a:srgbClr val="231F20"/>
                </a:solidFill>
                <a:latin typeface="League Spartan"/>
              </a:rPr>
              <a:t>AND </a:t>
            </a:r>
            <a:r>
              <a:rPr lang="en-US" sz="9301">
                <a:solidFill>
                  <a:srgbClr val="EE1C24"/>
                </a:solidFill>
                <a:latin typeface="League Spartan"/>
              </a:rPr>
              <a:t>TEAMS</a:t>
            </a:r>
            <a:r>
              <a:rPr lang="en-US" sz="9301">
                <a:solidFill>
                  <a:srgbClr val="FF0800"/>
                </a:solidFill>
                <a:latin typeface="League Spartan"/>
              </a:rPr>
              <a:t>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969217" y="8131013"/>
            <a:ext cx="3607317" cy="1127287"/>
          </a:xfrm>
          <a:custGeom>
            <a:avLst/>
            <a:gdLst/>
            <a:ahLst/>
            <a:cxnLst/>
            <a:rect r="r" b="b" t="t" l="l"/>
            <a:pathLst>
              <a:path h="1127287" w="3607317">
                <a:moveTo>
                  <a:pt x="0" y="0"/>
                </a:moveTo>
                <a:lnTo>
                  <a:pt x="3607318" y="0"/>
                </a:lnTo>
                <a:lnTo>
                  <a:pt x="3607318" y="1127287"/>
                </a:lnTo>
                <a:lnTo>
                  <a:pt x="0" y="1127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002371"/>
            <a:ext cx="18288000" cy="1245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01"/>
              </a:lnSpc>
            </a:pPr>
            <a:r>
              <a:rPr lang="en-US" sz="9301">
                <a:solidFill>
                  <a:srgbClr val="231F20"/>
                </a:solidFill>
                <a:latin typeface="League Spartan"/>
              </a:rPr>
              <a:t>DAILY GRADE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969217" y="8131013"/>
            <a:ext cx="3607317" cy="1127287"/>
          </a:xfrm>
          <a:custGeom>
            <a:avLst/>
            <a:gdLst/>
            <a:ahLst/>
            <a:cxnLst/>
            <a:rect r="r" b="b" t="t" l="l"/>
            <a:pathLst>
              <a:path h="1127287" w="3607317">
                <a:moveTo>
                  <a:pt x="0" y="0"/>
                </a:moveTo>
                <a:lnTo>
                  <a:pt x="3607318" y="0"/>
                </a:lnTo>
                <a:lnTo>
                  <a:pt x="3607318" y="1127287"/>
                </a:lnTo>
                <a:lnTo>
                  <a:pt x="0" y="1127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5219700"/>
            <a:ext cx="18288000" cy="909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5"/>
              </a:lnSpc>
            </a:pPr>
            <a:r>
              <a:rPr lang="en-US" sz="3599">
                <a:solidFill>
                  <a:srgbClr val="FF0800"/>
                </a:solidFill>
                <a:latin typeface="Glacial Indifference Bold"/>
              </a:rPr>
              <a:t>Athletes have the ability to connect </a:t>
            </a:r>
          </a:p>
          <a:p>
            <a:pPr algn="ctr">
              <a:lnSpc>
                <a:spcPts val="3455"/>
              </a:lnSpc>
            </a:pPr>
            <a:r>
              <a:rPr lang="en-US" sz="3599">
                <a:solidFill>
                  <a:srgbClr val="FF0800"/>
                </a:solidFill>
                <a:latin typeface="Glacial Indifference Bold"/>
              </a:rPr>
              <a:t>todays practice with a game outcome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D9D9D9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6694161" y="5914206"/>
            <a:ext cx="4343715" cy="1357411"/>
          </a:xfrm>
          <a:custGeom>
            <a:avLst/>
            <a:gdLst/>
            <a:ahLst/>
            <a:cxnLst/>
            <a:rect r="r" b="b" t="t" l="l"/>
            <a:pathLst>
              <a:path h="1357411" w="4343715">
                <a:moveTo>
                  <a:pt x="0" y="0"/>
                </a:moveTo>
                <a:lnTo>
                  <a:pt x="4343715" y="0"/>
                </a:lnTo>
                <a:lnTo>
                  <a:pt x="4343715" y="1357411"/>
                </a:lnTo>
                <a:lnTo>
                  <a:pt x="0" y="1357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58657" y="3243028"/>
            <a:ext cx="17170687" cy="1128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14"/>
              </a:lnSpc>
            </a:pPr>
            <a:r>
              <a:rPr lang="en-US" sz="8414">
                <a:solidFill>
                  <a:srgbClr val="FFFFFF"/>
                </a:solidFill>
                <a:latin typeface="League Spartan"/>
              </a:rPr>
              <a:t>It's Time to WIN!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019723" y="8579945"/>
            <a:ext cx="11692590" cy="976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7"/>
              </a:lnSpc>
            </a:pPr>
            <a:r>
              <a:rPr lang="en-US" sz="3749" spc="112">
                <a:solidFill>
                  <a:srgbClr val="D9D9D9"/>
                </a:solidFill>
                <a:latin typeface="Glacial Indifference"/>
              </a:rPr>
              <a:t>Adam Bradley</a:t>
            </a:r>
          </a:p>
          <a:p>
            <a:pPr algn="ctr">
              <a:lnSpc>
                <a:spcPts val="3787"/>
              </a:lnSpc>
            </a:pPr>
            <a:r>
              <a:rPr lang="en-US" sz="3749" spc="112">
                <a:solidFill>
                  <a:srgbClr val="D9D9D9"/>
                </a:solidFill>
                <a:latin typeface="Glacial Indifference"/>
              </a:rPr>
              <a:t>@ABradley5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80788" y="8343933"/>
            <a:ext cx="4012124" cy="1400064"/>
          </a:xfrm>
          <a:custGeom>
            <a:avLst/>
            <a:gdLst/>
            <a:ahLst/>
            <a:cxnLst/>
            <a:rect r="r" b="b" t="t" l="l"/>
            <a:pathLst>
              <a:path h="1400064" w="4012124">
                <a:moveTo>
                  <a:pt x="0" y="0"/>
                </a:moveTo>
                <a:lnTo>
                  <a:pt x="4012124" y="0"/>
                </a:lnTo>
                <a:lnTo>
                  <a:pt x="4012124" y="1400065"/>
                </a:lnTo>
                <a:lnTo>
                  <a:pt x="0" y="14000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2194231"/>
            <a:ext cx="9276318" cy="1036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2"/>
              </a:lnSpc>
            </a:pPr>
            <a:r>
              <a:rPr lang="en-US" sz="7347" spc="44">
                <a:solidFill>
                  <a:srgbClr val="231F1F"/>
                </a:solidFill>
                <a:latin typeface="League Spartan Bold"/>
              </a:rPr>
              <a:t>INTENSITY://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2318" y="4332784"/>
            <a:ext cx="9333468" cy="492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9"/>
              </a:lnSpc>
            </a:pPr>
            <a:r>
              <a:rPr lang="en-US" sz="3799">
                <a:solidFill>
                  <a:srgbClr val="231F20"/>
                </a:solidFill>
                <a:latin typeface="Glacial Indifference Bold"/>
              </a:rPr>
              <a:t>(1830):// </a:t>
            </a:r>
            <a:r>
              <a:rPr lang="en-US" sz="3799">
                <a:solidFill>
                  <a:srgbClr val="FF0800"/>
                </a:solidFill>
                <a:latin typeface="Glacial Indifference Bold"/>
              </a:rPr>
              <a:t>extreme depth of feeling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5591966"/>
            <a:ext cx="18288000" cy="466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sz="3599">
                <a:solidFill>
                  <a:srgbClr val="231F1F"/>
                </a:solidFill>
                <a:latin typeface="Glacial Indifference Bold"/>
              </a:rPr>
              <a:t>root word (Intention) (late 1400C)://</a:t>
            </a:r>
            <a:r>
              <a:rPr lang="en-US" sz="3599">
                <a:solidFill>
                  <a:srgbClr val="FF0800"/>
                </a:solidFill>
                <a:latin typeface="Glacial Indifference Bold"/>
              </a:rPr>
              <a:t> purpose, aim, receiving of ones attention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618885"/>
            <a:ext cx="18288000" cy="2314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2"/>
              </a:lnSpc>
            </a:pPr>
            <a:r>
              <a:rPr lang="en-US" sz="8247" spc="288">
                <a:solidFill>
                  <a:srgbClr val="231F1F"/>
                </a:solidFill>
                <a:latin typeface="League Spartan Bold"/>
              </a:rPr>
              <a:t>CIRCUMSTANTIAL </a:t>
            </a:r>
          </a:p>
          <a:p>
            <a:pPr algn="ctr">
              <a:lnSpc>
                <a:spcPts val="9072"/>
              </a:lnSpc>
            </a:pPr>
            <a:r>
              <a:rPr lang="en-US" sz="8247" spc="288">
                <a:solidFill>
                  <a:srgbClr val="231F1F"/>
                </a:solidFill>
                <a:latin typeface="League Spartan Bold"/>
              </a:rPr>
              <a:t>MOTIVATION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6009628"/>
            <a:ext cx="18288000" cy="895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sz="3599">
                <a:solidFill>
                  <a:srgbClr val="FF0800"/>
                </a:solidFill>
                <a:latin typeface="Glacial Indifference Bold"/>
              </a:rPr>
              <a:t>"When a player is more driven by </a:t>
            </a:r>
          </a:p>
          <a:p>
            <a:pPr algn="ctr">
              <a:lnSpc>
                <a:spcPts val="3419"/>
              </a:lnSpc>
            </a:pPr>
            <a:r>
              <a:rPr lang="en-US" sz="3599">
                <a:solidFill>
                  <a:srgbClr val="FF0800"/>
                </a:solidFill>
                <a:latin typeface="Glacial Indifference Bold"/>
              </a:rPr>
              <a:t>external circumstances than inner drive"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53401" y="4606273"/>
            <a:ext cx="11843697" cy="1245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301"/>
              </a:lnSpc>
            </a:pPr>
            <a:r>
              <a:rPr lang="en-US" sz="9301">
                <a:solidFill>
                  <a:srgbClr val="FFFFFF"/>
                </a:solidFill>
                <a:latin typeface="League Spartan"/>
              </a:rPr>
              <a:t>Intensity Spectrum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1435509" y="8061562"/>
            <a:ext cx="15268622" cy="0"/>
          </a:xfrm>
          <a:prstGeom prst="line">
            <a:avLst/>
          </a:prstGeom>
          <a:ln cap="flat" w="1428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2777842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5094725" y="8280046"/>
            <a:ext cx="665501" cy="665501"/>
          </a:xfrm>
          <a:custGeom>
            <a:avLst/>
            <a:gdLst/>
            <a:ahLst/>
            <a:cxnLst/>
            <a:rect r="r" b="b" t="t" l="l"/>
            <a:pathLst>
              <a:path h="665501" w="665501">
                <a:moveTo>
                  <a:pt x="0" y="0"/>
                </a:moveTo>
                <a:lnTo>
                  <a:pt x="665501" y="0"/>
                </a:lnTo>
                <a:lnTo>
                  <a:pt x="665501" y="665500"/>
                </a:lnTo>
                <a:lnTo>
                  <a:pt x="0" y="66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628777" y="8280046"/>
            <a:ext cx="662403" cy="662403"/>
          </a:xfrm>
          <a:custGeom>
            <a:avLst/>
            <a:gdLst/>
            <a:ahLst/>
            <a:cxnLst/>
            <a:rect r="r" b="b" t="t" l="l"/>
            <a:pathLst>
              <a:path h="662403" w="662403">
                <a:moveTo>
                  <a:pt x="0" y="0"/>
                </a:moveTo>
                <a:lnTo>
                  <a:pt x="662403" y="0"/>
                </a:lnTo>
                <a:lnTo>
                  <a:pt x="662403" y="662402"/>
                </a:lnTo>
                <a:lnTo>
                  <a:pt x="0" y="662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45144" y="8263943"/>
            <a:ext cx="664922" cy="664922"/>
          </a:xfrm>
          <a:custGeom>
            <a:avLst/>
            <a:gdLst/>
            <a:ahLst/>
            <a:cxnLst/>
            <a:rect r="r" b="b" t="t" l="l"/>
            <a:pathLst>
              <a:path h="664922" w="664922">
                <a:moveTo>
                  <a:pt x="0" y="0"/>
                </a:moveTo>
                <a:lnTo>
                  <a:pt x="664922" y="0"/>
                </a:lnTo>
                <a:lnTo>
                  <a:pt x="664922" y="664922"/>
                </a:lnTo>
                <a:lnTo>
                  <a:pt x="0" y="664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637548" y="8265979"/>
            <a:ext cx="698155" cy="698155"/>
          </a:xfrm>
          <a:custGeom>
            <a:avLst/>
            <a:gdLst/>
            <a:ahLst/>
            <a:cxnLst/>
            <a:rect r="r" b="b" t="t" l="l"/>
            <a:pathLst>
              <a:path h="698155" w="698155">
                <a:moveTo>
                  <a:pt x="0" y="0"/>
                </a:moveTo>
                <a:lnTo>
                  <a:pt x="698155" y="0"/>
                </a:lnTo>
                <a:lnTo>
                  <a:pt x="698155" y="698155"/>
                </a:lnTo>
                <a:lnTo>
                  <a:pt x="0" y="698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35965" y="8259637"/>
            <a:ext cx="690799" cy="690799"/>
          </a:xfrm>
          <a:custGeom>
            <a:avLst/>
            <a:gdLst/>
            <a:ahLst/>
            <a:cxnLst/>
            <a:rect r="r" b="b" t="t" l="l"/>
            <a:pathLst>
              <a:path h="690799" w="690799">
                <a:moveTo>
                  <a:pt x="0" y="0"/>
                </a:moveTo>
                <a:lnTo>
                  <a:pt x="690799" y="0"/>
                </a:lnTo>
                <a:lnTo>
                  <a:pt x="690799" y="690799"/>
                </a:lnTo>
                <a:lnTo>
                  <a:pt x="0" y="690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047545" y="8265979"/>
            <a:ext cx="698155" cy="698155"/>
          </a:xfrm>
          <a:custGeom>
            <a:avLst/>
            <a:gdLst/>
            <a:ahLst/>
            <a:cxnLst/>
            <a:rect r="r" b="b" t="t" l="l"/>
            <a:pathLst>
              <a:path h="698155" w="698155">
                <a:moveTo>
                  <a:pt x="0" y="0"/>
                </a:moveTo>
                <a:lnTo>
                  <a:pt x="698155" y="0"/>
                </a:lnTo>
                <a:lnTo>
                  <a:pt x="698155" y="698155"/>
                </a:lnTo>
                <a:lnTo>
                  <a:pt x="0" y="6981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474943" y="8263943"/>
            <a:ext cx="692723" cy="692723"/>
          </a:xfrm>
          <a:custGeom>
            <a:avLst/>
            <a:gdLst/>
            <a:ahLst/>
            <a:cxnLst/>
            <a:rect r="r" b="b" t="t" l="l"/>
            <a:pathLst>
              <a:path h="692723" w="692723">
                <a:moveTo>
                  <a:pt x="0" y="0"/>
                </a:moveTo>
                <a:lnTo>
                  <a:pt x="692722" y="0"/>
                </a:lnTo>
                <a:lnTo>
                  <a:pt x="692722" y="692723"/>
                </a:lnTo>
                <a:lnTo>
                  <a:pt x="0" y="6927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980258" y="8263943"/>
            <a:ext cx="682186" cy="682186"/>
          </a:xfrm>
          <a:custGeom>
            <a:avLst/>
            <a:gdLst/>
            <a:ahLst/>
            <a:cxnLst/>
            <a:rect r="r" b="b" t="t" l="l"/>
            <a:pathLst>
              <a:path h="682186" w="682186">
                <a:moveTo>
                  <a:pt x="0" y="0"/>
                </a:moveTo>
                <a:lnTo>
                  <a:pt x="682186" y="0"/>
                </a:lnTo>
                <a:lnTo>
                  <a:pt x="682186" y="682186"/>
                </a:lnTo>
                <a:lnTo>
                  <a:pt x="0" y="6821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470203" y="8263943"/>
            <a:ext cx="678505" cy="678505"/>
          </a:xfrm>
          <a:custGeom>
            <a:avLst/>
            <a:gdLst/>
            <a:ahLst/>
            <a:cxnLst/>
            <a:rect r="r" b="b" t="t" l="l"/>
            <a:pathLst>
              <a:path h="678505" w="678505">
                <a:moveTo>
                  <a:pt x="0" y="0"/>
                </a:moveTo>
                <a:lnTo>
                  <a:pt x="678506" y="0"/>
                </a:lnTo>
                <a:lnTo>
                  <a:pt x="678506" y="678505"/>
                </a:lnTo>
                <a:lnTo>
                  <a:pt x="0" y="67850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78760" y="8263943"/>
            <a:ext cx="665897" cy="665897"/>
          </a:xfrm>
          <a:custGeom>
            <a:avLst/>
            <a:gdLst/>
            <a:ahLst/>
            <a:cxnLst/>
            <a:rect r="r" b="b" t="t" l="l"/>
            <a:pathLst>
              <a:path h="665897" w="665897">
                <a:moveTo>
                  <a:pt x="0" y="0"/>
                </a:moveTo>
                <a:lnTo>
                  <a:pt x="665897" y="0"/>
                </a:lnTo>
                <a:lnTo>
                  <a:pt x="665897" y="665897"/>
                </a:lnTo>
                <a:lnTo>
                  <a:pt x="0" y="6658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16666030" y="5745652"/>
            <a:ext cx="0" cy="2287313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473609" y="5793322"/>
            <a:ext cx="0" cy="2287313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4321351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5847170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7447971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10600018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12287130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13950453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15446525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9024911" y="645285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4" id="24"/>
          <p:cNvSpPr txBox="true"/>
          <p:nvPr/>
        </p:nvSpPr>
        <p:spPr>
          <a:xfrm rot="0">
            <a:off x="15775600" y="8485273"/>
            <a:ext cx="1857061" cy="280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4"/>
              </a:lnSpc>
            </a:pPr>
            <a:r>
              <a:rPr lang="en-US" sz="2044">
                <a:solidFill>
                  <a:srgbClr val="231F20"/>
                </a:solidFill>
                <a:latin typeface="Arimo Bold"/>
              </a:rPr>
              <a:t>ZERO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580643" y="9840665"/>
            <a:ext cx="5031612" cy="258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959">
                <a:solidFill>
                  <a:srgbClr val="FFFFFF"/>
                </a:solidFill>
                <a:latin typeface="League Spartan"/>
              </a:rPr>
              <a:t>YOU CAN ONLY MAKE A 3-LEVEL JUMP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0" y="890902"/>
            <a:ext cx="18288000" cy="1050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1"/>
              </a:lnSpc>
            </a:pPr>
            <a:r>
              <a:rPr lang="en-US" sz="8001">
                <a:solidFill>
                  <a:srgbClr val="231F1F"/>
                </a:solidFill>
                <a:latin typeface="League Spartan"/>
              </a:rPr>
              <a:t>Intensity Spectrum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1435509" y="8061562"/>
            <a:ext cx="15268622" cy="0"/>
          </a:xfrm>
          <a:prstGeom prst="line">
            <a:avLst/>
          </a:prstGeom>
          <a:ln cap="flat" w="1428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2777842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5094725" y="8280046"/>
            <a:ext cx="665501" cy="665501"/>
          </a:xfrm>
          <a:custGeom>
            <a:avLst/>
            <a:gdLst/>
            <a:ahLst/>
            <a:cxnLst/>
            <a:rect r="r" b="b" t="t" l="l"/>
            <a:pathLst>
              <a:path h="665501" w="665501">
                <a:moveTo>
                  <a:pt x="0" y="0"/>
                </a:moveTo>
                <a:lnTo>
                  <a:pt x="665501" y="0"/>
                </a:lnTo>
                <a:lnTo>
                  <a:pt x="665501" y="665500"/>
                </a:lnTo>
                <a:lnTo>
                  <a:pt x="0" y="66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628777" y="8280046"/>
            <a:ext cx="662403" cy="662403"/>
          </a:xfrm>
          <a:custGeom>
            <a:avLst/>
            <a:gdLst/>
            <a:ahLst/>
            <a:cxnLst/>
            <a:rect r="r" b="b" t="t" l="l"/>
            <a:pathLst>
              <a:path h="662403" w="662403">
                <a:moveTo>
                  <a:pt x="0" y="0"/>
                </a:moveTo>
                <a:lnTo>
                  <a:pt x="662403" y="0"/>
                </a:lnTo>
                <a:lnTo>
                  <a:pt x="662403" y="662402"/>
                </a:lnTo>
                <a:lnTo>
                  <a:pt x="0" y="662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45144" y="8263943"/>
            <a:ext cx="664922" cy="664922"/>
          </a:xfrm>
          <a:custGeom>
            <a:avLst/>
            <a:gdLst/>
            <a:ahLst/>
            <a:cxnLst/>
            <a:rect r="r" b="b" t="t" l="l"/>
            <a:pathLst>
              <a:path h="664922" w="664922">
                <a:moveTo>
                  <a:pt x="0" y="0"/>
                </a:moveTo>
                <a:lnTo>
                  <a:pt x="664922" y="0"/>
                </a:lnTo>
                <a:lnTo>
                  <a:pt x="664922" y="664922"/>
                </a:lnTo>
                <a:lnTo>
                  <a:pt x="0" y="664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637548" y="8265979"/>
            <a:ext cx="698155" cy="698155"/>
          </a:xfrm>
          <a:custGeom>
            <a:avLst/>
            <a:gdLst/>
            <a:ahLst/>
            <a:cxnLst/>
            <a:rect r="r" b="b" t="t" l="l"/>
            <a:pathLst>
              <a:path h="698155" w="698155">
                <a:moveTo>
                  <a:pt x="0" y="0"/>
                </a:moveTo>
                <a:lnTo>
                  <a:pt x="698155" y="0"/>
                </a:lnTo>
                <a:lnTo>
                  <a:pt x="698155" y="698155"/>
                </a:lnTo>
                <a:lnTo>
                  <a:pt x="0" y="698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35965" y="8259637"/>
            <a:ext cx="690799" cy="690799"/>
          </a:xfrm>
          <a:custGeom>
            <a:avLst/>
            <a:gdLst/>
            <a:ahLst/>
            <a:cxnLst/>
            <a:rect r="r" b="b" t="t" l="l"/>
            <a:pathLst>
              <a:path h="690799" w="690799">
                <a:moveTo>
                  <a:pt x="0" y="0"/>
                </a:moveTo>
                <a:lnTo>
                  <a:pt x="690799" y="0"/>
                </a:lnTo>
                <a:lnTo>
                  <a:pt x="690799" y="690799"/>
                </a:lnTo>
                <a:lnTo>
                  <a:pt x="0" y="690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047545" y="8265979"/>
            <a:ext cx="698155" cy="698155"/>
          </a:xfrm>
          <a:custGeom>
            <a:avLst/>
            <a:gdLst/>
            <a:ahLst/>
            <a:cxnLst/>
            <a:rect r="r" b="b" t="t" l="l"/>
            <a:pathLst>
              <a:path h="698155" w="698155">
                <a:moveTo>
                  <a:pt x="0" y="0"/>
                </a:moveTo>
                <a:lnTo>
                  <a:pt x="698155" y="0"/>
                </a:lnTo>
                <a:lnTo>
                  <a:pt x="698155" y="698155"/>
                </a:lnTo>
                <a:lnTo>
                  <a:pt x="0" y="6981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474943" y="8263943"/>
            <a:ext cx="692723" cy="692723"/>
          </a:xfrm>
          <a:custGeom>
            <a:avLst/>
            <a:gdLst/>
            <a:ahLst/>
            <a:cxnLst/>
            <a:rect r="r" b="b" t="t" l="l"/>
            <a:pathLst>
              <a:path h="692723" w="692723">
                <a:moveTo>
                  <a:pt x="0" y="0"/>
                </a:moveTo>
                <a:lnTo>
                  <a:pt x="692722" y="0"/>
                </a:lnTo>
                <a:lnTo>
                  <a:pt x="692722" y="692723"/>
                </a:lnTo>
                <a:lnTo>
                  <a:pt x="0" y="6927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980258" y="8263943"/>
            <a:ext cx="682186" cy="682186"/>
          </a:xfrm>
          <a:custGeom>
            <a:avLst/>
            <a:gdLst/>
            <a:ahLst/>
            <a:cxnLst/>
            <a:rect r="r" b="b" t="t" l="l"/>
            <a:pathLst>
              <a:path h="682186" w="682186">
                <a:moveTo>
                  <a:pt x="0" y="0"/>
                </a:moveTo>
                <a:lnTo>
                  <a:pt x="682186" y="0"/>
                </a:lnTo>
                <a:lnTo>
                  <a:pt x="682186" y="682186"/>
                </a:lnTo>
                <a:lnTo>
                  <a:pt x="0" y="6821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470203" y="8263943"/>
            <a:ext cx="678505" cy="678505"/>
          </a:xfrm>
          <a:custGeom>
            <a:avLst/>
            <a:gdLst/>
            <a:ahLst/>
            <a:cxnLst/>
            <a:rect r="r" b="b" t="t" l="l"/>
            <a:pathLst>
              <a:path h="678505" w="678505">
                <a:moveTo>
                  <a:pt x="0" y="0"/>
                </a:moveTo>
                <a:lnTo>
                  <a:pt x="678506" y="0"/>
                </a:lnTo>
                <a:lnTo>
                  <a:pt x="678506" y="678505"/>
                </a:lnTo>
                <a:lnTo>
                  <a:pt x="0" y="67850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78760" y="8263943"/>
            <a:ext cx="665897" cy="665897"/>
          </a:xfrm>
          <a:custGeom>
            <a:avLst/>
            <a:gdLst/>
            <a:ahLst/>
            <a:cxnLst/>
            <a:rect r="r" b="b" t="t" l="l"/>
            <a:pathLst>
              <a:path h="665897" w="665897">
                <a:moveTo>
                  <a:pt x="0" y="0"/>
                </a:moveTo>
                <a:lnTo>
                  <a:pt x="665897" y="0"/>
                </a:lnTo>
                <a:lnTo>
                  <a:pt x="665897" y="665897"/>
                </a:lnTo>
                <a:lnTo>
                  <a:pt x="0" y="6658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16666030" y="5745652"/>
            <a:ext cx="0" cy="2287313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473609" y="5793322"/>
            <a:ext cx="0" cy="2287313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4321351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5847170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7447971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10600018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12287130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13950453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15446525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9024911" y="645285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323872" y="6432416"/>
            <a:ext cx="854888" cy="1103082"/>
          </a:xfrm>
          <a:custGeom>
            <a:avLst/>
            <a:gdLst/>
            <a:ahLst/>
            <a:cxnLst/>
            <a:rect r="r" b="b" t="t" l="l"/>
            <a:pathLst>
              <a:path h="1103082" w="854888">
                <a:moveTo>
                  <a:pt x="0" y="0"/>
                </a:moveTo>
                <a:lnTo>
                  <a:pt x="854888" y="0"/>
                </a:lnTo>
                <a:lnTo>
                  <a:pt x="854888" y="1103082"/>
                </a:lnTo>
                <a:lnTo>
                  <a:pt x="0" y="11030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-2699999">
            <a:off x="13550722" y="5843484"/>
            <a:ext cx="3590823" cy="416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1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Summer Practice</a:t>
            </a:r>
          </a:p>
        </p:txBody>
      </p:sp>
      <p:sp>
        <p:nvSpPr>
          <p:cNvPr name="TextBox 26" id="26"/>
          <p:cNvSpPr txBox="true"/>
          <p:nvPr/>
        </p:nvSpPr>
        <p:spPr>
          <a:xfrm rot="-2699999">
            <a:off x="12866148" y="5610459"/>
            <a:ext cx="2770183" cy="350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Regular Practice</a:t>
            </a:r>
          </a:p>
        </p:txBody>
      </p:sp>
      <p:sp>
        <p:nvSpPr>
          <p:cNvPr name="TextBox 27" id="27"/>
          <p:cNvSpPr txBox="true"/>
          <p:nvPr/>
        </p:nvSpPr>
        <p:spPr>
          <a:xfrm rot="-2613593">
            <a:off x="11124634" y="5906653"/>
            <a:ext cx="2286015" cy="41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7"/>
              </a:lnSpc>
            </a:pPr>
            <a:r>
              <a:rPr lang="en-US" sz="2383">
                <a:solidFill>
                  <a:srgbClr val="000000"/>
                </a:solidFill>
                <a:latin typeface="Arimo Bold"/>
              </a:rPr>
              <a:t>Scrimmages</a:t>
            </a:r>
          </a:p>
        </p:txBody>
      </p:sp>
      <p:sp>
        <p:nvSpPr>
          <p:cNvPr name="TextBox 28" id="28"/>
          <p:cNvSpPr txBox="true"/>
          <p:nvPr/>
        </p:nvSpPr>
        <p:spPr>
          <a:xfrm rot="-2699999">
            <a:off x="660911" y="4994752"/>
            <a:ext cx="1860281" cy="374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9"/>
              </a:lnSpc>
            </a:pPr>
            <a:r>
              <a:rPr lang="en-US" sz="2638">
                <a:solidFill>
                  <a:srgbClr val="000000"/>
                </a:solidFill>
                <a:latin typeface="Arimo Bold"/>
              </a:rPr>
              <a:t>STATES </a:t>
            </a:r>
          </a:p>
        </p:txBody>
      </p:sp>
      <p:sp>
        <p:nvSpPr>
          <p:cNvPr name="TextBox 29" id="29"/>
          <p:cNvSpPr txBox="true"/>
          <p:nvPr/>
        </p:nvSpPr>
        <p:spPr>
          <a:xfrm rot="-2699999">
            <a:off x="1209325" y="5279197"/>
            <a:ext cx="3488318" cy="519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0"/>
              </a:lnSpc>
            </a:pPr>
            <a:r>
              <a:rPr lang="en-US" sz="2052">
                <a:solidFill>
                  <a:srgbClr val="000000"/>
                </a:solidFill>
                <a:latin typeface="Arimo Bold"/>
              </a:rPr>
              <a:t>Rival Playoff at Home </a:t>
            </a:r>
          </a:p>
          <a:p>
            <a:pPr algn="ctr">
              <a:lnSpc>
                <a:spcPts val="1970"/>
              </a:lnSpc>
            </a:pPr>
            <a:r>
              <a:rPr lang="en-US" sz="2052">
                <a:solidFill>
                  <a:srgbClr val="000000"/>
                </a:solidFill>
                <a:latin typeface="Arimo Bold"/>
              </a:rPr>
              <a:t>(to go to States) </a:t>
            </a:r>
          </a:p>
        </p:txBody>
      </p:sp>
      <p:sp>
        <p:nvSpPr>
          <p:cNvPr name="TextBox 30" id="30"/>
          <p:cNvSpPr txBox="true"/>
          <p:nvPr/>
        </p:nvSpPr>
        <p:spPr>
          <a:xfrm rot="-2615004">
            <a:off x="5260591" y="5902223"/>
            <a:ext cx="4313954" cy="417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>
                <a:solidFill>
                  <a:srgbClr val="000000"/>
                </a:solidFill>
                <a:latin typeface="Arimo Bold"/>
              </a:rPr>
              <a:t>Rivalry/Homecoming</a:t>
            </a:r>
          </a:p>
        </p:txBody>
      </p:sp>
      <p:sp>
        <p:nvSpPr>
          <p:cNvPr name="TextBox 31" id="31"/>
          <p:cNvSpPr txBox="true"/>
          <p:nvPr/>
        </p:nvSpPr>
        <p:spPr>
          <a:xfrm rot="-2699999">
            <a:off x="7814061" y="5871005"/>
            <a:ext cx="2286820" cy="417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>
                <a:solidFill>
                  <a:srgbClr val="000000"/>
                </a:solidFill>
                <a:latin typeface="Arimo Bold"/>
              </a:rPr>
              <a:t>Forest Hill</a:t>
            </a:r>
          </a:p>
        </p:txBody>
      </p:sp>
      <p:sp>
        <p:nvSpPr>
          <p:cNvPr name="TextBox 32" id="32"/>
          <p:cNvSpPr txBox="true"/>
          <p:nvPr/>
        </p:nvSpPr>
        <p:spPr>
          <a:xfrm rot="-2699999">
            <a:off x="4316929" y="5896665"/>
            <a:ext cx="2994309" cy="357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rimo Bold"/>
              </a:rPr>
              <a:t>Virginia Schools</a:t>
            </a:r>
          </a:p>
        </p:txBody>
      </p:sp>
      <p:sp>
        <p:nvSpPr>
          <p:cNvPr name="TextBox 33" id="33"/>
          <p:cNvSpPr txBox="true"/>
          <p:nvPr/>
        </p:nvSpPr>
        <p:spPr>
          <a:xfrm rot="-2699999">
            <a:off x="9477710" y="5848088"/>
            <a:ext cx="2243016" cy="406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3"/>
              </a:lnSpc>
            </a:pPr>
            <a:r>
              <a:rPr lang="en-US" sz="2352">
                <a:solidFill>
                  <a:srgbClr val="000000"/>
                </a:solidFill>
                <a:latin typeface="Arimo Bold"/>
              </a:rPr>
              <a:t>Westenburg</a:t>
            </a:r>
          </a:p>
        </p:txBody>
      </p:sp>
      <p:sp>
        <p:nvSpPr>
          <p:cNvPr name="TextBox 34" id="34"/>
          <p:cNvSpPr txBox="true"/>
          <p:nvPr/>
        </p:nvSpPr>
        <p:spPr>
          <a:xfrm rot="-2699999">
            <a:off x="3107735" y="5652157"/>
            <a:ext cx="2253533" cy="608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8"/>
              </a:lnSpc>
            </a:pPr>
            <a:r>
              <a:rPr lang="en-US" sz="2152">
                <a:solidFill>
                  <a:srgbClr val="000000"/>
                </a:solidFill>
                <a:latin typeface="Arimo Bold"/>
              </a:rPr>
              <a:t>Home </a:t>
            </a:r>
          </a:p>
          <a:p>
            <a:pPr algn="ctr">
              <a:lnSpc>
                <a:spcPts val="2368"/>
              </a:lnSpc>
            </a:pPr>
            <a:r>
              <a:rPr lang="en-US" sz="2152">
                <a:solidFill>
                  <a:srgbClr val="000000"/>
                </a:solidFill>
                <a:latin typeface="Arimo Bold"/>
              </a:rPr>
              <a:t>Playoff Game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775600" y="8485273"/>
            <a:ext cx="1857061" cy="280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4"/>
              </a:lnSpc>
            </a:pPr>
            <a:r>
              <a:rPr lang="en-US" sz="2044">
                <a:solidFill>
                  <a:srgbClr val="231F20"/>
                </a:solidFill>
                <a:latin typeface="Arimo Bold"/>
              </a:rPr>
              <a:t>ZERO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580643" y="9840665"/>
            <a:ext cx="5031612" cy="258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959">
                <a:solidFill>
                  <a:srgbClr val="FFFFFF"/>
                </a:solidFill>
                <a:latin typeface="League Spartan"/>
              </a:rPr>
              <a:t>YOU CAN ONLY MAKE A 3-LEVEL JUMP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0" y="829560"/>
            <a:ext cx="18288000" cy="1050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1"/>
              </a:lnSpc>
            </a:pPr>
            <a:r>
              <a:rPr lang="en-US" sz="8001">
                <a:solidFill>
                  <a:srgbClr val="231F1F"/>
                </a:solidFill>
                <a:latin typeface="League Spartan"/>
              </a:rPr>
              <a:t>Intensity Spectrum</a:t>
            </a:r>
          </a:p>
        </p:txBody>
      </p:sp>
      <p:sp>
        <p:nvSpPr>
          <p:cNvPr name="TextBox 38" id="38"/>
          <p:cNvSpPr txBox="true"/>
          <p:nvPr/>
        </p:nvSpPr>
        <p:spPr>
          <a:xfrm rot="-2699999">
            <a:off x="14655873" y="4775832"/>
            <a:ext cx="5236008" cy="69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1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Film Study</a:t>
            </a:r>
          </a:p>
          <a:p>
            <a:pPr algn="ctr">
              <a:lnSpc>
                <a:spcPts val="1182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Sat AM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1435509" y="8061562"/>
            <a:ext cx="15268622" cy="0"/>
          </a:xfrm>
          <a:prstGeom prst="line">
            <a:avLst/>
          </a:prstGeom>
          <a:ln cap="flat" w="1428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2777842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5094725" y="8280046"/>
            <a:ext cx="665501" cy="665501"/>
          </a:xfrm>
          <a:custGeom>
            <a:avLst/>
            <a:gdLst/>
            <a:ahLst/>
            <a:cxnLst/>
            <a:rect r="r" b="b" t="t" l="l"/>
            <a:pathLst>
              <a:path h="665501" w="665501">
                <a:moveTo>
                  <a:pt x="0" y="0"/>
                </a:moveTo>
                <a:lnTo>
                  <a:pt x="665501" y="0"/>
                </a:lnTo>
                <a:lnTo>
                  <a:pt x="665501" y="665500"/>
                </a:lnTo>
                <a:lnTo>
                  <a:pt x="0" y="66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628777" y="8280046"/>
            <a:ext cx="662403" cy="662403"/>
          </a:xfrm>
          <a:custGeom>
            <a:avLst/>
            <a:gdLst/>
            <a:ahLst/>
            <a:cxnLst/>
            <a:rect r="r" b="b" t="t" l="l"/>
            <a:pathLst>
              <a:path h="662403" w="662403">
                <a:moveTo>
                  <a:pt x="0" y="0"/>
                </a:moveTo>
                <a:lnTo>
                  <a:pt x="662403" y="0"/>
                </a:lnTo>
                <a:lnTo>
                  <a:pt x="662403" y="662402"/>
                </a:lnTo>
                <a:lnTo>
                  <a:pt x="0" y="662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45144" y="8263943"/>
            <a:ext cx="664922" cy="664922"/>
          </a:xfrm>
          <a:custGeom>
            <a:avLst/>
            <a:gdLst/>
            <a:ahLst/>
            <a:cxnLst/>
            <a:rect r="r" b="b" t="t" l="l"/>
            <a:pathLst>
              <a:path h="664922" w="664922">
                <a:moveTo>
                  <a:pt x="0" y="0"/>
                </a:moveTo>
                <a:lnTo>
                  <a:pt x="664922" y="0"/>
                </a:lnTo>
                <a:lnTo>
                  <a:pt x="664922" y="664922"/>
                </a:lnTo>
                <a:lnTo>
                  <a:pt x="0" y="664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637548" y="8265979"/>
            <a:ext cx="698155" cy="698155"/>
          </a:xfrm>
          <a:custGeom>
            <a:avLst/>
            <a:gdLst/>
            <a:ahLst/>
            <a:cxnLst/>
            <a:rect r="r" b="b" t="t" l="l"/>
            <a:pathLst>
              <a:path h="698155" w="698155">
                <a:moveTo>
                  <a:pt x="0" y="0"/>
                </a:moveTo>
                <a:lnTo>
                  <a:pt x="698155" y="0"/>
                </a:lnTo>
                <a:lnTo>
                  <a:pt x="698155" y="698155"/>
                </a:lnTo>
                <a:lnTo>
                  <a:pt x="0" y="698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35965" y="8259637"/>
            <a:ext cx="690799" cy="690799"/>
          </a:xfrm>
          <a:custGeom>
            <a:avLst/>
            <a:gdLst/>
            <a:ahLst/>
            <a:cxnLst/>
            <a:rect r="r" b="b" t="t" l="l"/>
            <a:pathLst>
              <a:path h="690799" w="690799">
                <a:moveTo>
                  <a:pt x="0" y="0"/>
                </a:moveTo>
                <a:lnTo>
                  <a:pt x="690799" y="0"/>
                </a:lnTo>
                <a:lnTo>
                  <a:pt x="690799" y="690799"/>
                </a:lnTo>
                <a:lnTo>
                  <a:pt x="0" y="690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047545" y="8265979"/>
            <a:ext cx="698155" cy="698155"/>
          </a:xfrm>
          <a:custGeom>
            <a:avLst/>
            <a:gdLst/>
            <a:ahLst/>
            <a:cxnLst/>
            <a:rect r="r" b="b" t="t" l="l"/>
            <a:pathLst>
              <a:path h="698155" w="698155">
                <a:moveTo>
                  <a:pt x="0" y="0"/>
                </a:moveTo>
                <a:lnTo>
                  <a:pt x="698155" y="0"/>
                </a:lnTo>
                <a:lnTo>
                  <a:pt x="698155" y="698155"/>
                </a:lnTo>
                <a:lnTo>
                  <a:pt x="0" y="6981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474943" y="8263943"/>
            <a:ext cx="692723" cy="692723"/>
          </a:xfrm>
          <a:custGeom>
            <a:avLst/>
            <a:gdLst/>
            <a:ahLst/>
            <a:cxnLst/>
            <a:rect r="r" b="b" t="t" l="l"/>
            <a:pathLst>
              <a:path h="692723" w="692723">
                <a:moveTo>
                  <a:pt x="0" y="0"/>
                </a:moveTo>
                <a:lnTo>
                  <a:pt x="692722" y="0"/>
                </a:lnTo>
                <a:lnTo>
                  <a:pt x="692722" y="692723"/>
                </a:lnTo>
                <a:lnTo>
                  <a:pt x="0" y="6927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980258" y="8263943"/>
            <a:ext cx="682186" cy="682186"/>
          </a:xfrm>
          <a:custGeom>
            <a:avLst/>
            <a:gdLst/>
            <a:ahLst/>
            <a:cxnLst/>
            <a:rect r="r" b="b" t="t" l="l"/>
            <a:pathLst>
              <a:path h="682186" w="682186">
                <a:moveTo>
                  <a:pt x="0" y="0"/>
                </a:moveTo>
                <a:lnTo>
                  <a:pt x="682186" y="0"/>
                </a:lnTo>
                <a:lnTo>
                  <a:pt x="682186" y="682186"/>
                </a:lnTo>
                <a:lnTo>
                  <a:pt x="0" y="6821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470203" y="8263943"/>
            <a:ext cx="678505" cy="678505"/>
          </a:xfrm>
          <a:custGeom>
            <a:avLst/>
            <a:gdLst/>
            <a:ahLst/>
            <a:cxnLst/>
            <a:rect r="r" b="b" t="t" l="l"/>
            <a:pathLst>
              <a:path h="678505" w="678505">
                <a:moveTo>
                  <a:pt x="0" y="0"/>
                </a:moveTo>
                <a:lnTo>
                  <a:pt x="678506" y="0"/>
                </a:lnTo>
                <a:lnTo>
                  <a:pt x="678506" y="678505"/>
                </a:lnTo>
                <a:lnTo>
                  <a:pt x="0" y="67850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78760" y="8263943"/>
            <a:ext cx="665897" cy="665897"/>
          </a:xfrm>
          <a:custGeom>
            <a:avLst/>
            <a:gdLst/>
            <a:ahLst/>
            <a:cxnLst/>
            <a:rect r="r" b="b" t="t" l="l"/>
            <a:pathLst>
              <a:path h="665897" w="665897">
                <a:moveTo>
                  <a:pt x="0" y="0"/>
                </a:moveTo>
                <a:lnTo>
                  <a:pt x="665897" y="0"/>
                </a:lnTo>
                <a:lnTo>
                  <a:pt x="665897" y="665897"/>
                </a:lnTo>
                <a:lnTo>
                  <a:pt x="0" y="6658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16666030" y="5745652"/>
            <a:ext cx="0" cy="2287313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473609" y="5793322"/>
            <a:ext cx="0" cy="2287313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4321351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5847170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7447971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10600018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12287130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13950453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15446525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9024911" y="645285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323872" y="6432416"/>
            <a:ext cx="854888" cy="1103082"/>
          </a:xfrm>
          <a:custGeom>
            <a:avLst/>
            <a:gdLst/>
            <a:ahLst/>
            <a:cxnLst/>
            <a:rect r="r" b="b" t="t" l="l"/>
            <a:pathLst>
              <a:path h="1103082" w="854888">
                <a:moveTo>
                  <a:pt x="0" y="0"/>
                </a:moveTo>
                <a:lnTo>
                  <a:pt x="854888" y="0"/>
                </a:lnTo>
                <a:lnTo>
                  <a:pt x="854888" y="1103082"/>
                </a:lnTo>
                <a:lnTo>
                  <a:pt x="0" y="11030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6969459">
            <a:off x="4641134" y="5574779"/>
            <a:ext cx="5755110" cy="3078984"/>
          </a:xfrm>
          <a:custGeom>
            <a:avLst/>
            <a:gdLst/>
            <a:ahLst/>
            <a:cxnLst/>
            <a:rect r="r" b="b" t="t" l="l"/>
            <a:pathLst>
              <a:path h="3078984" w="5755110">
                <a:moveTo>
                  <a:pt x="0" y="0"/>
                </a:moveTo>
                <a:lnTo>
                  <a:pt x="5755110" y="0"/>
                </a:lnTo>
                <a:lnTo>
                  <a:pt x="5755110" y="3078984"/>
                </a:lnTo>
                <a:lnTo>
                  <a:pt x="0" y="307898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-2699999">
            <a:off x="13550722" y="5843484"/>
            <a:ext cx="3590823" cy="416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1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Summer Practice</a:t>
            </a:r>
          </a:p>
        </p:txBody>
      </p:sp>
      <p:sp>
        <p:nvSpPr>
          <p:cNvPr name="TextBox 27" id="27"/>
          <p:cNvSpPr txBox="true"/>
          <p:nvPr/>
        </p:nvSpPr>
        <p:spPr>
          <a:xfrm rot="-2699999">
            <a:off x="12866148" y="5610459"/>
            <a:ext cx="2770183" cy="350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Regular Practice</a:t>
            </a:r>
          </a:p>
        </p:txBody>
      </p:sp>
      <p:sp>
        <p:nvSpPr>
          <p:cNvPr name="TextBox 28" id="28"/>
          <p:cNvSpPr txBox="true"/>
          <p:nvPr/>
        </p:nvSpPr>
        <p:spPr>
          <a:xfrm rot="-2613593">
            <a:off x="11124634" y="5906653"/>
            <a:ext cx="2286015" cy="41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7"/>
              </a:lnSpc>
            </a:pPr>
            <a:r>
              <a:rPr lang="en-US" sz="2383">
                <a:solidFill>
                  <a:srgbClr val="000000"/>
                </a:solidFill>
                <a:latin typeface="Arimo Bold"/>
              </a:rPr>
              <a:t>Scrimmages</a:t>
            </a:r>
          </a:p>
        </p:txBody>
      </p:sp>
      <p:sp>
        <p:nvSpPr>
          <p:cNvPr name="TextBox 29" id="29"/>
          <p:cNvSpPr txBox="true"/>
          <p:nvPr/>
        </p:nvSpPr>
        <p:spPr>
          <a:xfrm rot="-2699999">
            <a:off x="660911" y="4994752"/>
            <a:ext cx="1860281" cy="374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9"/>
              </a:lnSpc>
            </a:pPr>
            <a:r>
              <a:rPr lang="en-US" sz="2638">
                <a:solidFill>
                  <a:srgbClr val="000000"/>
                </a:solidFill>
                <a:latin typeface="Arimo Bold"/>
              </a:rPr>
              <a:t>STATES </a:t>
            </a:r>
          </a:p>
        </p:txBody>
      </p:sp>
      <p:sp>
        <p:nvSpPr>
          <p:cNvPr name="TextBox 30" id="30"/>
          <p:cNvSpPr txBox="true"/>
          <p:nvPr/>
        </p:nvSpPr>
        <p:spPr>
          <a:xfrm rot="-2699999">
            <a:off x="1209325" y="5279197"/>
            <a:ext cx="3488318" cy="519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0"/>
              </a:lnSpc>
            </a:pPr>
            <a:r>
              <a:rPr lang="en-US" sz="2052">
                <a:solidFill>
                  <a:srgbClr val="000000"/>
                </a:solidFill>
                <a:latin typeface="Arimo Bold"/>
              </a:rPr>
              <a:t>Rival Playoff at Home </a:t>
            </a:r>
          </a:p>
          <a:p>
            <a:pPr algn="ctr">
              <a:lnSpc>
                <a:spcPts val="1970"/>
              </a:lnSpc>
            </a:pPr>
            <a:r>
              <a:rPr lang="en-US" sz="2052">
                <a:solidFill>
                  <a:srgbClr val="000000"/>
                </a:solidFill>
                <a:latin typeface="Arimo Bold"/>
              </a:rPr>
              <a:t>(to go to States) </a:t>
            </a:r>
          </a:p>
        </p:txBody>
      </p:sp>
      <p:sp>
        <p:nvSpPr>
          <p:cNvPr name="TextBox 31" id="31"/>
          <p:cNvSpPr txBox="true"/>
          <p:nvPr/>
        </p:nvSpPr>
        <p:spPr>
          <a:xfrm rot="-2615004">
            <a:off x="5211419" y="5676675"/>
            <a:ext cx="4313954" cy="580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1"/>
              </a:lnSpc>
            </a:pPr>
            <a:r>
              <a:rPr lang="en-US" sz="2309">
                <a:solidFill>
                  <a:srgbClr val="000000"/>
                </a:solidFill>
                <a:latin typeface="Arimo Bold"/>
              </a:rPr>
              <a:t>Rivalry/</a:t>
            </a:r>
          </a:p>
          <a:p>
            <a:pPr algn="ctr">
              <a:lnSpc>
                <a:spcPts val="2101"/>
              </a:lnSpc>
            </a:pPr>
            <a:r>
              <a:rPr lang="en-US" sz="2309">
                <a:solidFill>
                  <a:srgbClr val="000000"/>
                </a:solidFill>
                <a:latin typeface="Arimo Bold"/>
              </a:rPr>
              <a:t>Homecoming</a:t>
            </a:r>
          </a:p>
        </p:txBody>
      </p:sp>
      <p:sp>
        <p:nvSpPr>
          <p:cNvPr name="TextBox 32" id="32"/>
          <p:cNvSpPr txBox="true"/>
          <p:nvPr/>
        </p:nvSpPr>
        <p:spPr>
          <a:xfrm rot="-2699999">
            <a:off x="7814061" y="5871005"/>
            <a:ext cx="2286820" cy="417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>
                <a:solidFill>
                  <a:srgbClr val="000000"/>
                </a:solidFill>
                <a:latin typeface="Arimo Bold"/>
              </a:rPr>
              <a:t>Forest Hill</a:t>
            </a:r>
          </a:p>
        </p:txBody>
      </p:sp>
      <p:sp>
        <p:nvSpPr>
          <p:cNvPr name="TextBox 33" id="33"/>
          <p:cNvSpPr txBox="true"/>
          <p:nvPr/>
        </p:nvSpPr>
        <p:spPr>
          <a:xfrm rot="-2699999">
            <a:off x="4316929" y="5896665"/>
            <a:ext cx="2994309" cy="357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052">
                <a:solidFill>
                  <a:srgbClr val="000000"/>
                </a:solidFill>
                <a:latin typeface="Arimo Bold"/>
              </a:rPr>
              <a:t>Virginia Schools</a:t>
            </a:r>
          </a:p>
        </p:txBody>
      </p:sp>
      <p:sp>
        <p:nvSpPr>
          <p:cNvPr name="TextBox 34" id="34"/>
          <p:cNvSpPr txBox="true"/>
          <p:nvPr/>
        </p:nvSpPr>
        <p:spPr>
          <a:xfrm rot="-2699999">
            <a:off x="9477710" y="5848088"/>
            <a:ext cx="2243016" cy="406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3"/>
              </a:lnSpc>
            </a:pPr>
            <a:r>
              <a:rPr lang="en-US" sz="2352">
                <a:solidFill>
                  <a:srgbClr val="000000"/>
                </a:solidFill>
                <a:latin typeface="Arimo Bold"/>
              </a:rPr>
              <a:t>Westenburg</a:t>
            </a:r>
          </a:p>
        </p:txBody>
      </p:sp>
      <p:sp>
        <p:nvSpPr>
          <p:cNvPr name="TextBox 35" id="35"/>
          <p:cNvSpPr txBox="true"/>
          <p:nvPr/>
        </p:nvSpPr>
        <p:spPr>
          <a:xfrm rot="-2699999">
            <a:off x="3107735" y="5652157"/>
            <a:ext cx="2253533" cy="608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8"/>
              </a:lnSpc>
            </a:pPr>
            <a:r>
              <a:rPr lang="en-US" sz="2152">
                <a:solidFill>
                  <a:srgbClr val="000000"/>
                </a:solidFill>
                <a:latin typeface="Arimo Bold"/>
              </a:rPr>
              <a:t>Home </a:t>
            </a:r>
          </a:p>
          <a:p>
            <a:pPr algn="ctr">
              <a:lnSpc>
                <a:spcPts val="2368"/>
              </a:lnSpc>
            </a:pPr>
            <a:r>
              <a:rPr lang="en-US" sz="2152">
                <a:solidFill>
                  <a:srgbClr val="000000"/>
                </a:solidFill>
                <a:latin typeface="Arimo Bold"/>
              </a:rPr>
              <a:t>Playoff Game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5775600" y="8485273"/>
            <a:ext cx="1857061" cy="280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4"/>
              </a:lnSpc>
            </a:pPr>
            <a:r>
              <a:rPr lang="en-US" sz="2044">
                <a:solidFill>
                  <a:srgbClr val="231F20"/>
                </a:solidFill>
                <a:latin typeface="Arimo Bold"/>
              </a:rPr>
              <a:t>ZERO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0" y="829560"/>
            <a:ext cx="18288000" cy="1050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1"/>
              </a:lnSpc>
            </a:pPr>
            <a:r>
              <a:rPr lang="en-US" sz="8001">
                <a:solidFill>
                  <a:srgbClr val="231F1F"/>
                </a:solidFill>
                <a:latin typeface="League Spartan"/>
              </a:rPr>
              <a:t>Intensity Spectrum</a:t>
            </a:r>
          </a:p>
        </p:txBody>
      </p:sp>
      <p:sp>
        <p:nvSpPr>
          <p:cNvPr name="TextBox 38" id="38"/>
          <p:cNvSpPr txBox="true"/>
          <p:nvPr/>
        </p:nvSpPr>
        <p:spPr>
          <a:xfrm rot="-2699999">
            <a:off x="14655873" y="4775832"/>
            <a:ext cx="5236008" cy="69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1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Film Study</a:t>
            </a:r>
          </a:p>
          <a:p>
            <a:pPr algn="ctr">
              <a:lnSpc>
                <a:spcPts val="1182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Sat AM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361735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008037"/>
                </a:solidFill>
                <a:latin typeface="League Spartan"/>
              </a:rPr>
              <a:t>A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927732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A6A6A6"/>
                </a:solidFill>
                <a:latin typeface="League Spartan"/>
              </a:rPr>
              <a:t>B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575071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A6A6A6"/>
                </a:solidFill>
                <a:latin typeface="League Spartan"/>
              </a:rPr>
              <a:t>C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196655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F10404"/>
                </a:solidFill>
                <a:latin typeface="League Spartan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818240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F10404"/>
                </a:solidFill>
                <a:latin typeface="League Spartan"/>
              </a:rPr>
              <a:t>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127696" y="3116394"/>
            <a:ext cx="5236008" cy="612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5"/>
              </a:lnSpc>
            </a:pPr>
            <a:r>
              <a:rPr lang="en-US" sz="2365">
                <a:solidFill>
                  <a:srgbClr val="F10404"/>
                </a:solidFill>
                <a:latin typeface="Arimo Bold"/>
              </a:rPr>
              <a:t>OUR CURRENT </a:t>
            </a:r>
          </a:p>
          <a:p>
            <a:pPr algn="ctr">
              <a:lnSpc>
                <a:spcPts val="2365"/>
              </a:lnSpc>
            </a:pPr>
            <a:r>
              <a:rPr lang="en-US" sz="2365">
                <a:solidFill>
                  <a:srgbClr val="F10404"/>
                </a:solidFill>
                <a:latin typeface="Arimo Bold"/>
              </a:rPr>
              <a:t>INTENSITY GRADE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302301" y="1712534"/>
            <a:ext cx="14933869" cy="513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5"/>
              </a:lnSpc>
            </a:pPr>
            <a:r>
              <a:rPr lang="en-US" sz="2939">
                <a:solidFill>
                  <a:srgbClr val="FF0800"/>
                </a:solidFill>
                <a:latin typeface="Glacial Indifference Bold"/>
              </a:rPr>
              <a:t>We are who we practice to be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1435509" y="8061562"/>
            <a:ext cx="15268622" cy="0"/>
          </a:xfrm>
          <a:prstGeom prst="line">
            <a:avLst/>
          </a:prstGeom>
          <a:ln cap="flat" w="1428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2777842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5094725" y="8280046"/>
            <a:ext cx="665501" cy="665501"/>
          </a:xfrm>
          <a:custGeom>
            <a:avLst/>
            <a:gdLst/>
            <a:ahLst/>
            <a:cxnLst/>
            <a:rect r="r" b="b" t="t" l="l"/>
            <a:pathLst>
              <a:path h="665501" w="665501">
                <a:moveTo>
                  <a:pt x="0" y="0"/>
                </a:moveTo>
                <a:lnTo>
                  <a:pt x="665501" y="0"/>
                </a:lnTo>
                <a:lnTo>
                  <a:pt x="665501" y="665500"/>
                </a:lnTo>
                <a:lnTo>
                  <a:pt x="0" y="66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628777" y="8280046"/>
            <a:ext cx="662403" cy="662403"/>
          </a:xfrm>
          <a:custGeom>
            <a:avLst/>
            <a:gdLst/>
            <a:ahLst/>
            <a:cxnLst/>
            <a:rect r="r" b="b" t="t" l="l"/>
            <a:pathLst>
              <a:path h="662403" w="662403">
                <a:moveTo>
                  <a:pt x="0" y="0"/>
                </a:moveTo>
                <a:lnTo>
                  <a:pt x="662403" y="0"/>
                </a:lnTo>
                <a:lnTo>
                  <a:pt x="662403" y="662402"/>
                </a:lnTo>
                <a:lnTo>
                  <a:pt x="0" y="662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45144" y="8263943"/>
            <a:ext cx="664922" cy="664922"/>
          </a:xfrm>
          <a:custGeom>
            <a:avLst/>
            <a:gdLst/>
            <a:ahLst/>
            <a:cxnLst/>
            <a:rect r="r" b="b" t="t" l="l"/>
            <a:pathLst>
              <a:path h="664922" w="664922">
                <a:moveTo>
                  <a:pt x="0" y="0"/>
                </a:moveTo>
                <a:lnTo>
                  <a:pt x="664922" y="0"/>
                </a:lnTo>
                <a:lnTo>
                  <a:pt x="664922" y="664922"/>
                </a:lnTo>
                <a:lnTo>
                  <a:pt x="0" y="664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637548" y="8265979"/>
            <a:ext cx="698155" cy="698155"/>
          </a:xfrm>
          <a:custGeom>
            <a:avLst/>
            <a:gdLst/>
            <a:ahLst/>
            <a:cxnLst/>
            <a:rect r="r" b="b" t="t" l="l"/>
            <a:pathLst>
              <a:path h="698155" w="698155">
                <a:moveTo>
                  <a:pt x="0" y="0"/>
                </a:moveTo>
                <a:lnTo>
                  <a:pt x="698155" y="0"/>
                </a:lnTo>
                <a:lnTo>
                  <a:pt x="698155" y="698155"/>
                </a:lnTo>
                <a:lnTo>
                  <a:pt x="0" y="698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35965" y="8259637"/>
            <a:ext cx="690799" cy="690799"/>
          </a:xfrm>
          <a:custGeom>
            <a:avLst/>
            <a:gdLst/>
            <a:ahLst/>
            <a:cxnLst/>
            <a:rect r="r" b="b" t="t" l="l"/>
            <a:pathLst>
              <a:path h="690799" w="690799">
                <a:moveTo>
                  <a:pt x="0" y="0"/>
                </a:moveTo>
                <a:lnTo>
                  <a:pt x="690799" y="0"/>
                </a:lnTo>
                <a:lnTo>
                  <a:pt x="690799" y="690799"/>
                </a:lnTo>
                <a:lnTo>
                  <a:pt x="0" y="690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047545" y="8265979"/>
            <a:ext cx="698155" cy="698155"/>
          </a:xfrm>
          <a:custGeom>
            <a:avLst/>
            <a:gdLst/>
            <a:ahLst/>
            <a:cxnLst/>
            <a:rect r="r" b="b" t="t" l="l"/>
            <a:pathLst>
              <a:path h="698155" w="698155">
                <a:moveTo>
                  <a:pt x="0" y="0"/>
                </a:moveTo>
                <a:lnTo>
                  <a:pt x="698155" y="0"/>
                </a:lnTo>
                <a:lnTo>
                  <a:pt x="698155" y="698155"/>
                </a:lnTo>
                <a:lnTo>
                  <a:pt x="0" y="6981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474943" y="8263943"/>
            <a:ext cx="692723" cy="692723"/>
          </a:xfrm>
          <a:custGeom>
            <a:avLst/>
            <a:gdLst/>
            <a:ahLst/>
            <a:cxnLst/>
            <a:rect r="r" b="b" t="t" l="l"/>
            <a:pathLst>
              <a:path h="692723" w="692723">
                <a:moveTo>
                  <a:pt x="0" y="0"/>
                </a:moveTo>
                <a:lnTo>
                  <a:pt x="692722" y="0"/>
                </a:lnTo>
                <a:lnTo>
                  <a:pt x="692722" y="692723"/>
                </a:lnTo>
                <a:lnTo>
                  <a:pt x="0" y="6927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980258" y="8263943"/>
            <a:ext cx="682186" cy="682186"/>
          </a:xfrm>
          <a:custGeom>
            <a:avLst/>
            <a:gdLst/>
            <a:ahLst/>
            <a:cxnLst/>
            <a:rect r="r" b="b" t="t" l="l"/>
            <a:pathLst>
              <a:path h="682186" w="682186">
                <a:moveTo>
                  <a:pt x="0" y="0"/>
                </a:moveTo>
                <a:lnTo>
                  <a:pt x="682186" y="0"/>
                </a:lnTo>
                <a:lnTo>
                  <a:pt x="682186" y="682186"/>
                </a:lnTo>
                <a:lnTo>
                  <a:pt x="0" y="6821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470203" y="8263943"/>
            <a:ext cx="678505" cy="678505"/>
          </a:xfrm>
          <a:custGeom>
            <a:avLst/>
            <a:gdLst/>
            <a:ahLst/>
            <a:cxnLst/>
            <a:rect r="r" b="b" t="t" l="l"/>
            <a:pathLst>
              <a:path h="678505" w="678505">
                <a:moveTo>
                  <a:pt x="0" y="0"/>
                </a:moveTo>
                <a:lnTo>
                  <a:pt x="678506" y="0"/>
                </a:lnTo>
                <a:lnTo>
                  <a:pt x="678506" y="678505"/>
                </a:lnTo>
                <a:lnTo>
                  <a:pt x="0" y="67850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78760" y="8263943"/>
            <a:ext cx="665897" cy="665897"/>
          </a:xfrm>
          <a:custGeom>
            <a:avLst/>
            <a:gdLst/>
            <a:ahLst/>
            <a:cxnLst/>
            <a:rect r="r" b="b" t="t" l="l"/>
            <a:pathLst>
              <a:path h="665897" w="665897">
                <a:moveTo>
                  <a:pt x="0" y="0"/>
                </a:moveTo>
                <a:lnTo>
                  <a:pt x="665897" y="0"/>
                </a:lnTo>
                <a:lnTo>
                  <a:pt x="665897" y="665897"/>
                </a:lnTo>
                <a:lnTo>
                  <a:pt x="0" y="6658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16666030" y="5745652"/>
            <a:ext cx="0" cy="2287313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473609" y="5793322"/>
            <a:ext cx="0" cy="2287313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4321351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5847170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7447971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10600018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12287130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13950453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15446525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9024911" y="645285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323872" y="6432416"/>
            <a:ext cx="854888" cy="1103082"/>
          </a:xfrm>
          <a:custGeom>
            <a:avLst/>
            <a:gdLst/>
            <a:ahLst/>
            <a:cxnLst/>
            <a:rect r="r" b="b" t="t" l="l"/>
            <a:pathLst>
              <a:path h="1103082" w="854888">
                <a:moveTo>
                  <a:pt x="0" y="0"/>
                </a:moveTo>
                <a:lnTo>
                  <a:pt x="854888" y="0"/>
                </a:lnTo>
                <a:lnTo>
                  <a:pt x="854888" y="1103082"/>
                </a:lnTo>
                <a:lnTo>
                  <a:pt x="0" y="11030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6969459">
            <a:off x="4409229" y="5063063"/>
            <a:ext cx="6326530" cy="3384693"/>
          </a:xfrm>
          <a:custGeom>
            <a:avLst/>
            <a:gdLst/>
            <a:ahLst/>
            <a:cxnLst/>
            <a:rect r="r" b="b" t="t" l="l"/>
            <a:pathLst>
              <a:path h="3384693" w="6326530">
                <a:moveTo>
                  <a:pt x="0" y="0"/>
                </a:moveTo>
                <a:lnTo>
                  <a:pt x="6326529" y="0"/>
                </a:lnTo>
                <a:lnTo>
                  <a:pt x="6326529" y="3384694"/>
                </a:lnTo>
                <a:lnTo>
                  <a:pt x="0" y="338469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5400000">
            <a:off x="675954" y="3081977"/>
            <a:ext cx="3003624" cy="600725"/>
          </a:xfrm>
          <a:custGeom>
            <a:avLst/>
            <a:gdLst/>
            <a:ahLst/>
            <a:cxnLst/>
            <a:rect r="r" b="b" t="t" l="l"/>
            <a:pathLst>
              <a:path h="600725" w="3003624">
                <a:moveTo>
                  <a:pt x="0" y="0"/>
                </a:moveTo>
                <a:lnTo>
                  <a:pt x="3003625" y="0"/>
                </a:lnTo>
                <a:lnTo>
                  <a:pt x="3003625" y="600725"/>
                </a:lnTo>
                <a:lnTo>
                  <a:pt x="0" y="60072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-2699999">
            <a:off x="13550722" y="5843484"/>
            <a:ext cx="3590823" cy="416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1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Summer Practice</a:t>
            </a:r>
          </a:p>
        </p:txBody>
      </p:sp>
      <p:sp>
        <p:nvSpPr>
          <p:cNvPr name="TextBox 28" id="28"/>
          <p:cNvSpPr txBox="true"/>
          <p:nvPr/>
        </p:nvSpPr>
        <p:spPr>
          <a:xfrm rot="-2699999">
            <a:off x="12866148" y="5610459"/>
            <a:ext cx="2770183" cy="350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Regular Practice</a:t>
            </a:r>
          </a:p>
        </p:txBody>
      </p:sp>
      <p:sp>
        <p:nvSpPr>
          <p:cNvPr name="TextBox 29" id="29"/>
          <p:cNvSpPr txBox="true"/>
          <p:nvPr/>
        </p:nvSpPr>
        <p:spPr>
          <a:xfrm rot="-2613593">
            <a:off x="11124634" y="5906653"/>
            <a:ext cx="2286015" cy="41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7"/>
              </a:lnSpc>
            </a:pPr>
            <a:r>
              <a:rPr lang="en-US" sz="2383">
                <a:solidFill>
                  <a:srgbClr val="000000"/>
                </a:solidFill>
                <a:latin typeface="Arimo Bold"/>
              </a:rPr>
              <a:t>Scrimmages</a:t>
            </a:r>
          </a:p>
        </p:txBody>
      </p:sp>
      <p:sp>
        <p:nvSpPr>
          <p:cNvPr name="TextBox 30" id="30"/>
          <p:cNvSpPr txBox="true"/>
          <p:nvPr/>
        </p:nvSpPr>
        <p:spPr>
          <a:xfrm rot="-2699999">
            <a:off x="457533" y="5017750"/>
            <a:ext cx="1860281" cy="374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9"/>
              </a:lnSpc>
            </a:pPr>
            <a:r>
              <a:rPr lang="en-US" sz="2638">
                <a:solidFill>
                  <a:srgbClr val="000000"/>
                </a:solidFill>
                <a:latin typeface="Arimo Bold"/>
              </a:rPr>
              <a:t>STATES </a:t>
            </a:r>
          </a:p>
        </p:txBody>
      </p:sp>
      <p:sp>
        <p:nvSpPr>
          <p:cNvPr name="TextBox 31" id="31"/>
          <p:cNvSpPr txBox="true"/>
          <p:nvPr/>
        </p:nvSpPr>
        <p:spPr>
          <a:xfrm rot="-2699999">
            <a:off x="1209325" y="5279197"/>
            <a:ext cx="3488318" cy="519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0"/>
              </a:lnSpc>
            </a:pPr>
            <a:r>
              <a:rPr lang="en-US" sz="2052">
                <a:solidFill>
                  <a:srgbClr val="000000"/>
                </a:solidFill>
                <a:latin typeface="Arimo Bold"/>
              </a:rPr>
              <a:t>Rivalry Playoff at Home </a:t>
            </a:r>
          </a:p>
          <a:p>
            <a:pPr algn="ctr">
              <a:lnSpc>
                <a:spcPts val="1970"/>
              </a:lnSpc>
            </a:pPr>
            <a:r>
              <a:rPr lang="en-US" sz="2052">
                <a:solidFill>
                  <a:srgbClr val="000000"/>
                </a:solidFill>
                <a:latin typeface="Arimo Bold"/>
              </a:rPr>
              <a:t>(to go to States) </a:t>
            </a:r>
          </a:p>
        </p:txBody>
      </p:sp>
      <p:sp>
        <p:nvSpPr>
          <p:cNvPr name="TextBox 32" id="32"/>
          <p:cNvSpPr txBox="true"/>
          <p:nvPr/>
        </p:nvSpPr>
        <p:spPr>
          <a:xfrm rot="-2615004">
            <a:off x="5257461" y="5855754"/>
            <a:ext cx="4313954" cy="537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2309">
                <a:solidFill>
                  <a:srgbClr val="000000"/>
                </a:solidFill>
                <a:latin typeface="Arimo Bold"/>
              </a:rPr>
              <a:t>Rivalry/</a:t>
            </a:r>
          </a:p>
          <a:p>
            <a:pPr algn="ctr">
              <a:lnSpc>
                <a:spcPts val="1985"/>
              </a:lnSpc>
            </a:pPr>
            <a:r>
              <a:rPr lang="en-US" sz="2309">
                <a:solidFill>
                  <a:srgbClr val="000000"/>
                </a:solidFill>
                <a:latin typeface="Arimo Bold"/>
              </a:rPr>
              <a:t>Homecoming</a:t>
            </a:r>
          </a:p>
        </p:txBody>
      </p:sp>
      <p:sp>
        <p:nvSpPr>
          <p:cNvPr name="TextBox 33" id="33"/>
          <p:cNvSpPr txBox="true"/>
          <p:nvPr/>
        </p:nvSpPr>
        <p:spPr>
          <a:xfrm rot="-2699999">
            <a:off x="7814061" y="5871005"/>
            <a:ext cx="2286820" cy="417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>
                <a:solidFill>
                  <a:srgbClr val="000000"/>
                </a:solidFill>
                <a:latin typeface="Arimo Bold"/>
              </a:rPr>
              <a:t>Forest Hill</a:t>
            </a:r>
          </a:p>
        </p:txBody>
      </p:sp>
      <p:sp>
        <p:nvSpPr>
          <p:cNvPr name="TextBox 34" id="34"/>
          <p:cNvSpPr txBox="true"/>
          <p:nvPr/>
        </p:nvSpPr>
        <p:spPr>
          <a:xfrm rot="-2699999">
            <a:off x="4319458" y="5886059"/>
            <a:ext cx="2994309" cy="383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14"/>
              </a:lnSpc>
            </a:pPr>
            <a:r>
              <a:rPr lang="en-US" sz="2152">
                <a:solidFill>
                  <a:srgbClr val="000000"/>
                </a:solidFill>
                <a:latin typeface="Arimo Bold"/>
              </a:rPr>
              <a:t>Virginia Schools</a:t>
            </a:r>
          </a:p>
        </p:txBody>
      </p:sp>
      <p:sp>
        <p:nvSpPr>
          <p:cNvPr name="TextBox 35" id="35"/>
          <p:cNvSpPr txBox="true"/>
          <p:nvPr/>
        </p:nvSpPr>
        <p:spPr>
          <a:xfrm rot="-2699999">
            <a:off x="9477710" y="5848088"/>
            <a:ext cx="2243016" cy="406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3"/>
              </a:lnSpc>
            </a:pPr>
            <a:r>
              <a:rPr lang="en-US" sz="2352">
                <a:solidFill>
                  <a:srgbClr val="000000"/>
                </a:solidFill>
                <a:latin typeface="Arimo Bold"/>
              </a:rPr>
              <a:t>Westenburg</a:t>
            </a:r>
          </a:p>
        </p:txBody>
      </p:sp>
      <p:sp>
        <p:nvSpPr>
          <p:cNvPr name="TextBox 36" id="36"/>
          <p:cNvSpPr txBox="true"/>
          <p:nvPr/>
        </p:nvSpPr>
        <p:spPr>
          <a:xfrm rot="-2699999">
            <a:off x="3107735" y="5652157"/>
            <a:ext cx="2253533" cy="608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8"/>
              </a:lnSpc>
            </a:pPr>
            <a:r>
              <a:rPr lang="en-US" sz="2152">
                <a:solidFill>
                  <a:srgbClr val="000000"/>
                </a:solidFill>
                <a:latin typeface="Arimo Bold"/>
              </a:rPr>
              <a:t>Home </a:t>
            </a:r>
          </a:p>
          <a:p>
            <a:pPr algn="ctr">
              <a:lnSpc>
                <a:spcPts val="2368"/>
              </a:lnSpc>
            </a:pPr>
            <a:r>
              <a:rPr lang="en-US" sz="2152">
                <a:solidFill>
                  <a:srgbClr val="000000"/>
                </a:solidFill>
                <a:latin typeface="Arimo Bold"/>
              </a:rPr>
              <a:t>Playoff Game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775600" y="8485273"/>
            <a:ext cx="1857061" cy="280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4"/>
              </a:lnSpc>
            </a:pPr>
            <a:r>
              <a:rPr lang="en-US" sz="2044">
                <a:solidFill>
                  <a:srgbClr val="231F20"/>
                </a:solidFill>
                <a:latin typeface="Arimo Bold"/>
              </a:rPr>
              <a:t>ZERO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0" y="829560"/>
            <a:ext cx="18288000" cy="1050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1"/>
              </a:lnSpc>
            </a:pPr>
            <a:r>
              <a:rPr lang="en-US" sz="8001">
                <a:solidFill>
                  <a:srgbClr val="231F1F"/>
                </a:solidFill>
                <a:latin typeface="League Spartan"/>
              </a:rPr>
              <a:t>Intensity Spectrum</a:t>
            </a:r>
          </a:p>
        </p:txBody>
      </p:sp>
      <p:sp>
        <p:nvSpPr>
          <p:cNvPr name="TextBox 39" id="39"/>
          <p:cNvSpPr txBox="true"/>
          <p:nvPr/>
        </p:nvSpPr>
        <p:spPr>
          <a:xfrm rot="-2699999">
            <a:off x="14655873" y="4775832"/>
            <a:ext cx="5236008" cy="69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1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Film Study</a:t>
            </a:r>
          </a:p>
          <a:p>
            <a:pPr algn="ctr">
              <a:lnSpc>
                <a:spcPts val="1182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Sat AM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361735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008037"/>
                </a:solidFill>
                <a:latin typeface="League Spartan"/>
              </a:rPr>
              <a:t>A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927732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A6A6A6"/>
                </a:solidFill>
                <a:latin typeface="League Spartan"/>
              </a:rPr>
              <a:t>B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575071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A6A6A6"/>
                </a:solidFill>
                <a:latin typeface="League Spartan"/>
              </a:rPr>
              <a:t>C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196655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F10404"/>
                </a:solidFill>
                <a:latin typeface="League Spartan"/>
              </a:rPr>
              <a:t>D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818240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F10404"/>
                </a:solidFill>
                <a:latin typeface="League Spartan"/>
              </a:rPr>
              <a:t>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8504" y="2110694"/>
            <a:ext cx="18288000" cy="518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3901">
                <a:solidFill>
                  <a:srgbClr val="F10404"/>
                </a:solidFill>
                <a:latin typeface="League Spartan"/>
              </a:rPr>
              <a:t>Athletes can only make a 3-level jump 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65436" y="1057275"/>
            <a:ext cx="3514822" cy="826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2"/>
              </a:lnSpc>
            </a:pPr>
            <a:r>
              <a:rPr lang="en-US" sz="2152">
                <a:solidFill>
                  <a:srgbClr val="F10404"/>
                </a:solidFill>
                <a:latin typeface="Arimo Bold"/>
              </a:rPr>
              <a:t>OUR </a:t>
            </a:r>
          </a:p>
          <a:p>
            <a:pPr algn="ctr">
              <a:lnSpc>
                <a:spcPts val="2152"/>
              </a:lnSpc>
            </a:pPr>
            <a:r>
              <a:rPr lang="en-US" sz="2152">
                <a:solidFill>
                  <a:srgbClr val="F10404"/>
                </a:solidFill>
                <a:latin typeface="Arimo Bold"/>
              </a:rPr>
              <a:t>CURRENT</a:t>
            </a:r>
          </a:p>
          <a:p>
            <a:pPr algn="ctr">
              <a:lnSpc>
                <a:spcPts val="2152"/>
              </a:lnSpc>
            </a:pPr>
            <a:r>
              <a:rPr lang="en-US" sz="2152">
                <a:solidFill>
                  <a:srgbClr val="F10404"/>
                </a:solidFill>
                <a:latin typeface="Arimo Bold"/>
              </a:rPr>
              <a:t>CEILING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1435509" y="8061562"/>
            <a:ext cx="15268622" cy="0"/>
          </a:xfrm>
          <a:prstGeom prst="line">
            <a:avLst/>
          </a:prstGeom>
          <a:ln cap="flat" w="1428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2777842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5094725" y="8280046"/>
            <a:ext cx="665501" cy="665501"/>
          </a:xfrm>
          <a:custGeom>
            <a:avLst/>
            <a:gdLst/>
            <a:ahLst/>
            <a:cxnLst/>
            <a:rect r="r" b="b" t="t" l="l"/>
            <a:pathLst>
              <a:path h="665501" w="665501">
                <a:moveTo>
                  <a:pt x="0" y="0"/>
                </a:moveTo>
                <a:lnTo>
                  <a:pt x="665501" y="0"/>
                </a:lnTo>
                <a:lnTo>
                  <a:pt x="665501" y="665500"/>
                </a:lnTo>
                <a:lnTo>
                  <a:pt x="0" y="66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628777" y="8280046"/>
            <a:ext cx="662403" cy="662403"/>
          </a:xfrm>
          <a:custGeom>
            <a:avLst/>
            <a:gdLst/>
            <a:ahLst/>
            <a:cxnLst/>
            <a:rect r="r" b="b" t="t" l="l"/>
            <a:pathLst>
              <a:path h="662403" w="662403">
                <a:moveTo>
                  <a:pt x="0" y="0"/>
                </a:moveTo>
                <a:lnTo>
                  <a:pt x="662403" y="0"/>
                </a:lnTo>
                <a:lnTo>
                  <a:pt x="662403" y="662402"/>
                </a:lnTo>
                <a:lnTo>
                  <a:pt x="0" y="662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45144" y="8263943"/>
            <a:ext cx="664922" cy="664922"/>
          </a:xfrm>
          <a:custGeom>
            <a:avLst/>
            <a:gdLst/>
            <a:ahLst/>
            <a:cxnLst/>
            <a:rect r="r" b="b" t="t" l="l"/>
            <a:pathLst>
              <a:path h="664922" w="664922">
                <a:moveTo>
                  <a:pt x="0" y="0"/>
                </a:moveTo>
                <a:lnTo>
                  <a:pt x="664922" y="0"/>
                </a:lnTo>
                <a:lnTo>
                  <a:pt x="664922" y="664922"/>
                </a:lnTo>
                <a:lnTo>
                  <a:pt x="0" y="664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637548" y="8265979"/>
            <a:ext cx="698155" cy="698155"/>
          </a:xfrm>
          <a:custGeom>
            <a:avLst/>
            <a:gdLst/>
            <a:ahLst/>
            <a:cxnLst/>
            <a:rect r="r" b="b" t="t" l="l"/>
            <a:pathLst>
              <a:path h="698155" w="698155">
                <a:moveTo>
                  <a:pt x="0" y="0"/>
                </a:moveTo>
                <a:lnTo>
                  <a:pt x="698155" y="0"/>
                </a:lnTo>
                <a:lnTo>
                  <a:pt x="698155" y="698155"/>
                </a:lnTo>
                <a:lnTo>
                  <a:pt x="0" y="698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35965" y="8259637"/>
            <a:ext cx="690799" cy="690799"/>
          </a:xfrm>
          <a:custGeom>
            <a:avLst/>
            <a:gdLst/>
            <a:ahLst/>
            <a:cxnLst/>
            <a:rect r="r" b="b" t="t" l="l"/>
            <a:pathLst>
              <a:path h="690799" w="690799">
                <a:moveTo>
                  <a:pt x="0" y="0"/>
                </a:moveTo>
                <a:lnTo>
                  <a:pt x="690799" y="0"/>
                </a:lnTo>
                <a:lnTo>
                  <a:pt x="690799" y="690799"/>
                </a:lnTo>
                <a:lnTo>
                  <a:pt x="0" y="690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047545" y="8265979"/>
            <a:ext cx="698155" cy="698155"/>
          </a:xfrm>
          <a:custGeom>
            <a:avLst/>
            <a:gdLst/>
            <a:ahLst/>
            <a:cxnLst/>
            <a:rect r="r" b="b" t="t" l="l"/>
            <a:pathLst>
              <a:path h="698155" w="698155">
                <a:moveTo>
                  <a:pt x="0" y="0"/>
                </a:moveTo>
                <a:lnTo>
                  <a:pt x="698155" y="0"/>
                </a:lnTo>
                <a:lnTo>
                  <a:pt x="698155" y="698155"/>
                </a:lnTo>
                <a:lnTo>
                  <a:pt x="0" y="6981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474943" y="8263943"/>
            <a:ext cx="692723" cy="692723"/>
          </a:xfrm>
          <a:custGeom>
            <a:avLst/>
            <a:gdLst/>
            <a:ahLst/>
            <a:cxnLst/>
            <a:rect r="r" b="b" t="t" l="l"/>
            <a:pathLst>
              <a:path h="692723" w="692723">
                <a:moveTo>
                  <a:pt x="0" y="0"/>
                </a:moveTo>
                <a:lnTo>
                  <a:pt x="692722" y="0"/>
                </a:lnTo>
                <a:lnTo>
                  <a:pt x="692722" y="692723"/>
                </a:lnTo>
                <a:lnTo>
                  <a:pt x="0" y="6927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980258" y="8263943"/>
            <a:ext cx="682186" cy="682186"/>
          </a:xfrm>
          <a:custGeom>
            <a:avLst/>
            <a:gdLst/>
            <a:ahLst/>
            <a:cxnLst/>
            <a:rect r="r" b="b" t="t" l="l"/>
            <a:pathLst>
              <a:path h="682186" w="682186">
                <a:moveTo>
                  <a:pt x="0" y="0"/>
                </a:moveTo>
                <a:lnTo>
                  <a:pt x="682186" y="0"/>
                </a:lnTo>
                <a:lnTo>
                  <a:pt x="682186" y="682186"/>
                </a:lnTo>
                <a:lnTo>
                  <a:pt x="0" y="6821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470203" y="8263943"/>
            <a:ext cx="678505" cy="678505"/>
          </a:xfrm>
          <a:custGeom>
            <a:avLst/>
            <a:gdLst/>
            <a:ahLst/>
            <a:cxnLst/>
            <a:rect r="r" b="b" t="t" l="l"/>
            <a:pathLst>
              <a:path h="678505" w="678505">
                <a:moveTo>
                  <a:pt x="0" y="0"/>
                </a:moveTo>
                <a:lnTo>
                  <a:pt x="678506" y="0"/>
                </a:lnTo>
                <a:lnTo>
                  <a:pt x="678506" y="678505"/>
                </a:lnTo>
                <a:lnTo>
                  <a:pt x="0" y="67850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78760" y="8263943"/>
            <a:ext cx="665897" cy="665897"/>
          </a:xfrm>
          <a:custGeom>
            <a:avLst/>
            <a:gdLst/>
            <a:ahLst/>
            <a:cxnLst/>
            <a:rect r="r" b="b" t="t" l="l"/>
            <a:pathLst>
              <a:path h="665897" w="665897">
                <a:moveTo>
                  <a:pt x="0" y="0"/>
                </a:moveTo>
                <a:lnTo>
                  <a:pt x="665897" y="0"/>
                </a:lnTo>
                <a:lnTo>
                  <a:pt x="665897" y="665897"/>
                </a:lnTo>
                <a:lnTo>
                  <a:pt x="0" y="6658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16666030" y="5745652"/>
            <a:ext cx="0" cy="2287313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473609" y="5793322"/>
            <a:ext cx="0" cy="2287313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4321351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5847170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7447971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10600018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12287130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13950453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15446525" y="662430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9024911" y="6452858"/>
            <a:ext cx="0" cy="127276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323872" y="6432416"/>
            <a:ext cx="854888" cy="1103082"/>
          </a:xfrm>
          <a:custGeom>
            <a:avLst/>
            <a:gdLst/>
            <a:ahLst/>
            <a:cxnLst/>
            <a:rect r="r" b="b" t="t" l="l"/>
            <a:pathLst>
              <a:path h="1103082" w="854888">
                <a:moveTo>
                  <a:pt x="0" y="0"/>
                </a:moveTo>
                <a:lnTo>
                  <a:pt x="854888" y="0"/>
                </a:lnTo>
                <a:lnTo>
                  <a:pt x="854888" y="1103082"/>
                </a:lnTo>
                <a:lnTo>
                  <a:pt x="0" y="11030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6969459">
            <a:off x="2804328" y="5009298"/>
            <a:ext cx="6326530" cy="3384693"/>
          </a:xfrm>
          <a:custGeom>
            <a:avLst/>
            <a:gdLst/>
            <a:ahLst/>
            <a:cxnLst/>
            <a:rect r="r" b="b" t="t" l="l"/>
            <a:pathLst>
              <a:path h="3384693" w="6326530">
                <a:moveTo>
                  <a:pt x="0" y="0"/>
                </a:moveTo>
                <a:lnTo>
                  <a:pt x="6326529" y="0"/>
                </a:lnTo>
                <a:lnTo>
                  <a:pt x="6326529" y="3384693"/>
                </a:lnTo>
                <a:lnTo>
                  <a:pt x="0" y="338469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5400000">
            <a:off x="-473112" y="2766689"/>
            <a:ext cx="3003624" cy="600725"/>
          </a:xfrm>
          <a:custGeom>
            <a:avLst/>
            <a:gdLst/>
            <a:ahLst/>
            <a:cxnLst/>
            <a:rect r="r" b="b" t="t" l="l"/>
            <a:pathLst>
              <a:path h="600725" w="3003624">
                <a:moveTo>
                  <a:pt x="0" y="0"/>
                </a:moveTo>
                <a:lnTo>
                  <a:pt x="3003624" y="0"/>
                </a:lnTo>
                <a:lnTo>
                  <a:pt x="3003624" y="600725"/>
                </a:lnTo>
                <a:lnTo>
                  <a:pt x="0" y="60072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-2699999">
            <a:off x="13550722" y="5843484"/>
            <a:ext cx="3590823" cy="416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1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Summer Practice</a:t>
            </a:r>
          </a:p>
        </p:txBody>
      </p:sp>
      <p:sp>
        <p:nvSpPr>
          <p:cNvPr name="TextBox 28" id="28"/>
          <p:cNvSpPr txBox="true"/>
          <p:nvPr/>
        </p:nvSpPr>
        <p:spPr>
          <a:xfrm rot="-2699999">
            <a:off x="12866148" y="5610459"/>
            <a:ext cx="2770183" cy="350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Regular Practice</a:t>
            </a:r>
          </a:p>
        </p:txBody>
      </p:sp>
      <p:sp>
        <p:nvSpPr>
          <p:cNvPr name="TextBox 29" id="29"/>
          <p:cNvSpPr txBox="true"/>
          <p:nvPr/>
        </p:nvSpPr>
        <p:spPr>
          <a:xfrm rot="-2613593">
            <a:off x="11124634" y="5906653"/>
            <a:ext cx="2286015" cy="41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7"/>
              </a:lnSpc>
            </a:pPr>
            <a:r>
              <a:rPr lang="en-US" sz="2383">
                <a:solidFill>
                  <a:srgbClr val="000000"/>
                </a:solidFill>
                <a:latin typeface="Arimo Bold"/>
              </a:rPr>
              <a:t>Scrimmages</a:t>
            </a:r>
          </a:p>
        </p:txBody>
      </p:sp>
      <p:sp>
        <p:nvSpPr>
          <p:cNvPr name="TextBox 30" id="30"/>
          <p:cNvSpPr txBox="true"/>
          <p:nvPr/>
        </p:nvSpPr>
        <p:spPr>
          <a:xfrm rot="-2699999">
            <a:off x="457533" y="5017750"/>
            <a:ext cx="1860281" cy="374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9"/>
              </a:lnSpc>
            </a:pPr>
            <a:r>
              <a:rPr lang="en-US" sz="2638">
                <a:solidFill>
                  <a:srgbClr val="000000"/>
                </a:solidFill>
                <a:latin typeface="Arimo Bold"/>
              </a:rPr>
              <a:t>STATES </a:t>
            </a:r>
          </a:p>
        </p:txBody>
      </p:sp>
      <p:sp>
        <p:nvSpPr>
          <p:cNvPr name="TextBox 31" id="31"/>
          <p:cNvSpPr txBox="true"/>
          <p:nvPr/>
        </p:nvSpPr>
        <p:spPr>
          <a:xfrm rot="-2699999">
            <a:off x="1209325" y="5279197"/>
            <a:ext cx="3488318" cy="519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0"/>
              </a:lnSpc>
            </a:pPr>
            <a:r>
              <a:rPr lang="en-US" sz="2052">
                <a:solidFill>
                  <a:srgbClr val="000000"/>
                </a:solidFill>
                <a:latin typeface="Arimo Bold"/>
              </a:rPr>
              <a:t>Rivalry Playoff at Home </a:t>
            </a:r>
          </a:p>
          <a:p>
            <a:pPr algn="ctr">
              <a:lnSpc>
                <a:spcPts val="1970"/>
              </a:lnSpc>
            </a:pPr>
            <a:r>
              <a:rPr lang="en-US" sz="2052">
                <a:solidFill>
                  <a:srgbClr val="000000"/>
                </a:solidFill>
                <a:latin typeface="Arimo Bold"/>
              </a:rPr>
              <a:t>(to go to States) </a:t>
            </a:r>
          </a:p>
        </p:txBody>
      </p:sp>
      <p:sp>
        <p:nvSpPr>
          <p:cNvPr name="TextBox 32" id="32"/>
          <p:cNvSpPr txBox="true"/>
          <p:nvPr/>
        </p:nvSpPr>
        <p:spPr>
          <a:xfrm rot="-2615004">
            <a:off x="5257461" y="5855754"/>
            <a:ext cx="4313954" cy="537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2309">
                <a:solidFill>
                  <a:srgbClr val="000000"/>
                </a:solidFill>
                <a:latin typeface="Arimo Bold"/>
              </a:rPr>
              <a:t>Rivalry/</a:t>
            </a:r>
          </a:p>
          <a:p>
            <a:pPr algn="ctr">
              <a:lnSpc>
                <a:spcPts val="1985"/>
              </a:lnSpc>
            </a:pPr>
            <a:r>
              <a:rPr lang="en-US" sz="2309">
                <a:solidFill>
                  <a:srgbClr val="000000"/>
                </a:solidFill>
                <a:latin typeface="Arimo Bold"/>
              </a:rPr>
              <a:t>Homecoming</a:t>
            </a:r>
          </a:p>
        </p:txBody>
      </p:sp>
      <p:sp>
        <p:nvSpPr>
          <p:cNvPr name="TextBox 33" id="33"/>
          <p:cNvSpPr txBox="true"/>
          <p:nvPr/>
        </p:nvSpPr>
        <p:spPr>
          <a:xfrm rot="-2699999">
            <a:off x="7814061" y="5871005"/>
            <a:ext cx="2286820" cy="417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>
                <a:solidFill>
                  <a:srgbClr val="000000"/>
                </a:solidFill>
                <a:latin typeface="Arimo Bold"/>
              </a:rPr>
              <a:t>Forest Hill</a:t>
            </a:r>
          </a:p>
        </p:txBody>
      </p:sp>
      <p:sp>
        <p:nvSpPr>
          <p:cNvPr name="TextBox 34" id="34"/>
          <p:cNvSpPr txBox="true"/>
          <p:nvPr/>
        </p:nvSpPr>
        <p:spPr>
          <a:xfrm rot="-2699999">
            <a:off x="4334075" y="5726983"/>
            <a:ext cx="2994309" cy="55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4"/>
              </a:lnSpc>
            </a:pPr>
            <a:r>
              <a:rPr lang="en-US" sz="2152">
                <a:solidFill>
                  <a:srgbClr val="000000"/>
                </a:solidFill>
                <a:latin typeface="Arimo Bold"/>
              </a:rPr>
              <a:t>Virginia </a:t>
            </a:r>
          </a:p>
          <a:p>
            <a:pPr algn="ctr">
              <a:lnSpc>
                <a:spcPts val="2174"/>
              </a:lnSpc>
            </a:pPr>
            <a:r>
              <a:rPr lang="en-US" sz="2152">
                <a:solidFill>
                  <a:srgbClr val="000000"/>
                </a:solidFill>
                <a:latin typeface="Arimo Bold"/>
              </a:rPr>
              <a:t>Schools</a:t>
            </a:r>
          </a:p>
        </p:txBody>
      </p:sp>
      <p:sp>
        <p:nvSpPr>
          <p:cNvPr name="TextBox 35" id="35"/>
          <p:cNvSpPr txBox="true"/>
          <p:nvPr/>
        </p:nvSpPr>
        <p:spPr>
          <a:xfrm rot="-2699999">
            <a:off x="9477710" y="5848088"/>
            <a:ext cx="2243016" cy="406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3"/>
              </a:lnSpc>
            </a:pPr>
            <a:r>
              <a:rPr lang="en-US" sz="2352">
                <a:solidFill>
                  <a:srgbClr val="000000"/>
                </a:solidFill>
                <a:latin typeface="Arimo Bold"/>
              </a:rPr>
              <a:t>Westenburg</a:t>
            </a:r>
          </a:p>
        </p:txBody>
      </p:sp>
      <p:sp>
        <p:nvSpPr>
          <p:cNvPr name="TextBox 36" id="36"/>
          <p:cNvSpPr txBox="true"/>
          <p:nvPr/>
        </p:nvSpPr>
        <p:spPr>
          <a:xfrm rot="-2699999">
            <a:off x="3107735" y="5652157"/>
            <a:ext cx="2253533" cy="608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8"/>
              </a:lnSpc>
            </a:pPr>
            <a:r>
              <a:rPr lang="en-US" sz="2152">
                <a:solidFill>
                  <a:srgbClr val="000000"/>
                </a:solidFill>
                <a:latin typeface="Arimo Bold"/>
              </a:rPr>
              <a:t>Home </a:t>
            </a:r>
          </a:p>
          <a:p>
            <a:pPr algn="ctr">
              <a:lnSpc>
                <a:spcPts val="2368"/>
              </a:lnSpc>
            </a:pPr>
            <a:r>
              <a:rPr lang="en-US" sz="2152">
                <a:solidFill>
                  <a:srgbClr val="000000"/>
                </a:solidFill>
                <a:latin typeface="Arimo Bold"/>
              </a:rPr>
              <a:t>Playoff Game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775600" y="8485273"/>
            <a:ext cx="1857061" cy="280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44"/>
              </a:lnSpc>
            </a:pPr>
            <a:r>
              <a:rPr lang="en-US" sz="2044">
                <a:solidFill>
                  <a:srgbClr val="231F20"/>
                </a:solidFill>
                <a:latin typeface="Arimo Bold"/>
              </a:rPr>
              <a:t>ZERO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0" y="829560"/>
            <a:ext cx="18288000" cy="1050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1"/>
              </a:lnSpc>
            </a:pPr>
            <a:r>
              <a:rPr lang="en-US" sz="8001">
                <a:solidFill>
                  <a:srgbClr val="231F1F"/>
                </a:solidFill>
                <a:latin typeface="League Spartan"/>
              </a:rPr>
              <a:t>Intensity Spectrum</a:t>
            </a:r>
          </a:p>
        </p:txBody>
      </p:sp>
      <p:sp>
        <p:nvSpPr>
          <p:cNvPr name="TextBox 39" id="39"/>
          <p:cNvSpPr txBox="true"/>
          <p:nvPr/>
        </p:nvSpPr>
        <p:spPr>
          <a:xfrm rot="-2699999">
            <a:off x="14655873" y="4775832"/>
            <a:ext cx="5236008" cy="69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1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Film Study</a:t>
            </a:r>
          </a:p>
          <a:p>
            <a:pPr algn="ctr">
              <a:lnSpc>
                <a:spcPts val="1182"/>
              </a:lnSpc>
            </a:pPr>
            <a:r>
              <a:rPr lang="en-US" sz="2365">
                <a:solidFill>
                  <a:srgbClr val="000000"/>
                </a:solidFill>
                <a:latin typeface="Arimo Bold"/>
              </a:rPr>
              <a:t>Sat AM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361735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008037"/>
                </a:solidFill>
                <a:latin typeface="League Spartan"/>
              </a:rPr>
              <a:t>A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927732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A6A6A6"/>
                </a:solidFill>
                <a:latin typeface="League Spartan"/>
              </a:rPr>
              <a:t>B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575071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A6A6A6"/>
                </a:solidFill>
                <a:latin typeface="League Spartan"/>
              </a:rPr>
              <a:t>C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196655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F10404"/>
                </a:solidFill>
                <a:latin typeface="League Spartan"/>
              </a:rPr>
              <a:t>D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818240" y="9191625"/>
            <a:ext cx="937780" cy="66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2"/>
              </a:lnSpc>
            </a:pPr>
            <a:r>
              <a:rPr lang="en-US" sz="4009">
                <a:solidFill>
                  <a:srgbClr val="F10404"/>
                </a:solidFill>
                <a:latin typeface="League Spartan"/>
              </a:rPr>
              <a:t>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0" y="2091644"/>
            <a:ext cx="18288000" cy="518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3901">
                <a:solidFill>
                  <a:srgbClr val="F10404"/>
                </a:solidFill>
                <a:latin typeface="League Spartan"/>
              </a:rPr>
              <a:t>Athletes can only make a 3-level jump 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68255" y="872382"/>
            <a:ext cx="2221011" cy="559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2"/>
              </a:lnSpc>
            </a:pPr>
            <a:r>
              <a:rPr lang="en-US" sz="2152">
                <a:solidFill>
                  <a:srgbClr val="F10404"/>
                </a:solidFill>
                <a:latin typeface="Arimo Bold"/>
              </a:rPr>
              <a:t>POTENTIAL </a:t>
            </a:r>
          </a:p>
          <a:p>
            <a:pPr algn="ctr">
              <a:lnSpc>
                <a:spcPts val="2152"/>
              </a:lnSpc>
            </a:pPr>
            <a:r>
              <a:rPr lang="en-US" sz="2152">
                <a:solidFill>
                  <a:srgbClr val="F10404"/>
                </a:solidFill>
                <a:latin typeface="Arimo Bold"/>
              </a:rPr>
              <a:t>CEILING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DAFq40aRJF4</dc:identifier>
  <dcterms:modified xsi:type="dcterms:W3CDTF">2011-08-01T06:04:30Z</dcterms:modified>
  <cp:revision>1</cp:revision>
  <dc:title>Intensity Spectrum</dc:title>
</cp:coreProperties>
</file>