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10287000" cx="18288000"/>
  <p:notesSz cx="6858000" cy="9144000"/>
  <p:embeddedFontLst>
    <p:embeddedFont>
      <p:font typeface="League Spartan"/>
      <p:bold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GoogleSlidesCustomDataVersion2">
      <go:slidesCustomData xmlns:go="http://customooxmlschemas.google.com/" r:id="rId16" roundtripDataSignature="AMtx7mg3VVadNavyy+LUfNHBDiyL1NXqS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LeagueSpartan-bold.fntdata"/><Relationship Id="rId14" Type="http://schemas.openxmlformats.org/officeDocument/2006/relationships/slide" Target="slides/slide9.xml"/><Relationship Id="rId16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d82421d8d2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g2d82421d8d2_0_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0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2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1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1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4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4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5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15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1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6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6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16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6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1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8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8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8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1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9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9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9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0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9144000" y="1028700"/>
            <a:ext cx="7582763" cy="7582763"/>
          </a:xfrm>
          <a:custGeom>
            <a:rect b="b" l="l" r="r" t="t"/>
            <a:pathLst>
              <a:path extrusionOk="0" h="7582763" w="7582763">
                <a:moveTo>
                  <a:pt x="0" y="0"/>
                </a:moveTo>
                <a:lnTo>
                  <a:pt x="7582763" y="0"/>
                </a:lnTo>
                <a:lnTo>
                  <a:pt x="7582763" y="7582763"/>
                </a:lnTo>
                <a:lnTo>
                  <a:pt x="0" y="758276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pic>
        <p:nvPicPr>
          <p:cNvPr id="85" name="Google Shape;85;p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110750" y="3753975"/>
            <a:ext cx="5486400" cy="1914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9D9D9"/>
        </a:solidFill>
      </p:bgPr>
    </p:bg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"/>
          <p:cNvSpPr txBox="1"/>
          <p:nvPr/>
        </p:nvSpPr>
        <p:spPr>
          <a:xfrm>
            <a:off x="9144000" y="4280025"/>
            <a:ext cx="8471100" cy="1238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3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649" u="none" cap="none" strike="noStrike">
                <a:solidFill>
                  <a:srgbClr val="030002"/>
                </a:solidFill>
                <a:latin typeface="Arial"/>
                <a:ea typeface="Arial"/>
                <a:cs typeface="Arial"/>
                <a:sym typeface="Arial"/>
              </a:rPr>
              <a:t>Energy</a:t>
            </a:r>
            <a:endParaRPr/>
          </a:p>
        </p:txBody>
      </p:sp>
      <p:cxnSp>
        <p:nvCxnSpPr>
          <p:cNvPr id="91" name="Google Shape;91;p2"/>
          <p:cNvCxnSpPr/>
          <p:nvPr/>
        </p:nvCxnSpPr>
        <p:spPr>
          <a:xfrm rot="10800000">
            <a:off x="8763000" y="1272015"/>
            <a:ext cx="0" cy="7598730"/>
          </a:xfrm>
          <a:prstGeom prst="straightConnector1">
            <a:avLst/>
          </a:prstGeom>
          <a:noFill/>
          <a:ln cap="flat" cmpd="sng" w="114300">
            <a:solidFill>
              <a:srgbClr val="03000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2" name="Google Shape;92;p2"/>
          <p:cNvSpPr txBox="1"/>
          <p:nvPr/>
        </p:nvSpPr>
        <p:spPr>
          <a:xfrm>
            <a:off x="429909" y="4162823"/>
            <a:ext cx="7952100" cy="13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8647" u="none" cap="none" strike="noStrike">
                <a:solidFill>
                  <a:srgbClr val="231F1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BASS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"/>
          <p:cNvSpPr txBox="1"/>
          <p:nvPr/>
        </p:nvSpPr>
        <p:spPr>
          <a:xfrm>
            <a:off x="234648" y="4704690"/>
            <a:ext cx="8471202" cy="109669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3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649" u="none" cap="none" strike="noStrike">
                <a:solidFill>
                  <a:srgbClr val="030002"/>
                </a:solidFill>
                <a:latin typeface="Arial"/>
                <a:ea typeface="Arial"/>
                <a:cs typeface="Arial"/>
                <a:sym typeface="Arial"/>
              </a:rPr>
              <a:t>Focus</a:t>
            </a:r>
            <a:endParaRPr/>
          </a:p>
        </p:txBody>
      </p:sp>
      <p:cxnSp>
        <p:nvCxnSpPr>
          <p:cNvPr id="98" name="Google Shape;98;p3"/>
          <p:cNvCxnSpPr/>
          <p:nvPr/>
        </p:nvCxnSpPr>
        <p:spPr>
          <a:xfrm rot="10800000">
            <a:off x="8763000" y="1272015"/>
            <a:ext cx="0" cy="7598730"/>
          </a:xfrm>
          <a:prstGeom prst="straightConnector1">
            <a:avLst/>
          </a:prstGeom>
          <a:noFill/>
          <a:ln cap="flat" cmpd="sng" w="114300">
            <a:solidFill>
              <a:srgbClr val="03000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9" name="Google Shape;99;p3"/>
          <p:cNvSpPr txBox="1"/>
          <p:nvPr/>
        </p:nvSpPr>
        <p:spPr>
          <a:xfrm>
            <a:off x="9643164" y="4802242"/>
            <a:ext cx="7952091" cy="123377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8647" u="none" cap="none" strike="noStrike">
                <a:solidFill>
                  <a:srgbClr val="231F1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TREBLE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0800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4"/>
          <p:cNvSpPr txBox="1"/>
          <p:nvPr/>
        </p:nvSpPr>
        <p:spPr>
          <a:xfrm>
            <a:off x="1517536" y="1925540"/>
            <a:ext cx="14847900" cy="6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600" u="none" cap="none" strike="noStrike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 PERFORMANCE IS BEST WHEN WE HAVE THE PERFECT LEVELS OF </a:t>
            </a:r>
            <a:endParaRPr b="1" i="0" sz="9600" u="none" cap="none" strike="noStrike">
              <a:solidFill>
                <a:srgbClr val="FFFFFF"/>
              </a:solidFill>
              <a:latin typeface="League Spartan"/>
              <a:ea typeface="League Spartan"/>
              <a:cs typeface="League Spartan"/>
              <a:sym typeface="League Spartan"/>
            </a:endParaRPr>
          </a:p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600" u="none" cap="none" strike="noStrike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BASS &amp; TREBLE 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30002"/>
        </a:solid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9" name="Google Shape;109;p5"/>
          <p:cNvCxnSpPr/>
          <p:nvPr/>
        </p:nvCxnSpPr>
        <p:spPr>
          <a:xfrm rot="10800000">
            <a:off x="2369822" y="5740050"/>
            <a:ext cx="12931734" cy="0"/>
          </a:xfrm>
          <a:prstGeom prst="straightConnector1">
            <a:avLst/>
          </a:prstGeom>
          <a:noFill/>
          <a:ln cap="flat" cmpd="sng" w="11430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0" name="Google Shape;110;p5"/>
          <p:cNvSpPr txBox="1"/>
          <p:nvPr/>
        </p:nvSpPr>
        <p:spPr>
          <a:xfrm>
            <a:off x="962466" y="6660408"/>
            <a:ext cx="16002900" cy="25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800" u="none" cap="none" strike="noStrike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WHAT ARE NEGATIVES </a:t>
            </a:r>
            <a:r>
              <a:rPr b="1" lang="en-US" sz="7800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OF</a:t>
            </a:r>
            <a:r>
              <a:rPr b="1" i="0" lang="en-US" sz="7800" u="none" cap="none" strike="noStrike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 </a:t>
            </a:r>
            <a:endParaRPr b="1" i="0" sz="7800" u="none" cap="none" strike="noStrike">
              <a:solidFill>
                <a:srgbClr val="FFFFFF"/>
              </a:solidFill>
              <a:latin typeface="League Spartan"/>
              <a:ea typeface="League Spartan"/>
              <a:cs typeface="League Spartan"/>
              <a:sym typeface="League Spartan"/>
            </a:endParaRPr>
          </a:p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800" u="none" cap="none" strike="noStrike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ALL BASS &amp; NO TREBLE?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9D9D9"/>
        </a:solidFill>
      </p:bgPr>
    </p:bg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5" name="Google Shape;115;p6"/>
          <p:cNvCxnSpPr/>
          <p:nvPr/>
        </p:nvCxnSpPr>
        <p:spPr>
          <a:xfrm rot="10800000">
            <a:off x="2678133" y="6909828"/>
            <a:ext cx="12931734" cy="0"/>
          </a:xfrm>
          <a:prstGeom prst="straightConnector1">
            <a:avLst/>
          </a:prstGeom>
          <a:noFill/>
          <a:ln cap="flat" cmpd="sng" w="114300">
            <a:solidFill>
              <a:srgbClr val="03000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6" name="Google Shape;116;p6"/>
          <p:cNvSpPr txBox="1"/>
          <p:nvPr/>
        </p:nvSpPr>
        <p:spPr>
          <a:xfrm>
            <a:off x="1142541" y="3784188"/>
            <a:ext cx="16002900" cy="25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800" u="none" cap="none" strike="noStrike">
                <a:solidFill>
                  <a:srgbClr val="030002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WHAT ARE NEGATIVES </a:t>
            </a:r>
            <a:r>
              <a:rPr b="1" lang="en-US" sz="7800">
                <a:solidFill>
                  <a:srgbClr val="030002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O</a:t>
            </a:r>
            <a:r>
              <a:rPr b="1" i="0" lang="en-US" sz="7800" u="none" cap="none" strike="noStrike">
                <a:solidFill>
                  <a:srgbClr val="030002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F </a:t>
            </a:r>
            <a:endParaRPr b="1" i="0" sz="7800" u="none" cap="none" strike="noStrike">
              <a:solidFill>
                <a:srgbClr val="030002"/>
              </a:solidFill>
              <a:latin typeface="League Spartan"/>
              <a:ea typeface="League Spartan"/>
              <a:cs typeface="League Spartan"/>
              <a:sym typeface="League Spartan"/>
            </a:endParaRPr>
          </a:p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800" u="none" cap="none" strike="noStrike">
                <a:solidFill>
                  <a:srgbClr val="030002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ALL TREBLE &amp; NO BASS?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1" name="Google Shape;121;p7"/>
          <p:cNvCxnSpPr/>
          <p:nvPr/>
        </p:nvCxnSpPr>
        <p:spPr>
          <a:xfrm rot="10800000">
            <a:off x="2369822" y="6531370"/>
            <a:ext cx="12931734" cy="0"/>
          </a:xfrm>
          <a:prstGeom prst="straightConnector1">
            <a:avLst/>
          </a:prstGeom>
          <a:noFill/>
          <a:ln cap="flat" cmpd="sng" w="114300">
            <a:solidFill>
              <a:srgbClr val="03000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22" name="Google Shape;122;p7"/>
          <p:cNvSpPr/>
          <p:nvPr/>
        </p:nvSpPr>
        <p:spPr>
          <a:xfrm>
            <a:off x="6179680" y="772990"/>
            <a:ext cx="5312017" cy="5312017"/>
          </a:xfrm>
          <a:custGeom>
            <a:rect b="b" l="l" r="r" t="t"/>
            <a:pathLst>
              <a:path extrusionOk="0" h="5312017" w="5312017">
                <a:moveTo>
                  <a:pt x="0" y="0"/>
                </a:moveTo>
                <a:lnTo>
                  <a:pt x="5312017" y="0"/>
                </a:lnTo>
                <a:lnTo>
                  <a:pt x="5312017" y="5312017"/>
                </a:lnTo>
                <a:lnTo>
                  <a:pt x="0" y="531201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3" name="Google Shape;123;p7"/>
          <p:cNvSpPr txBox="1"/>
          <p:nvPr/>
        </p:nvSpPr>
        <p:spPr>
          <a:xfrm>
            <a:off x="1142541" y="6531382"/>
            <a:ext cx="16002900" cy="2521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800" u="none" cap="none" strike="noStrike">
                <a:solidFill>
                  <a:schemeClr val="lt1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DO YOU LEAN </a:t>
            </a:r>
            <a:endParaRPr b="1" i="0" sz="7800" u="none" cap="none" strike="noStrike">
              <a:solidFill>
                <a:schemeClr val="lt1"/>
              </a:solidFill>
              <a:latin typeface="League Spartan"/>
              <a:ea typeface="League Spartan"/>
              <a:cs typeface="League Spartan"/>
              <a:sym typeface="League Spartan"/>
            </a:endParaRPr>
          </a:p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800" u="none" cap="none" strike="noStrike">
                <a:solidFill>
                  <a:schemeClr val="lt1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MORE BASS OR MORE TREBLE?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8"/>
          <p:cNvSpPr txBox="1"/>
          <p:nvPr/>
        </p:nvSpPr>
        <p:spPr>
          <a:xfrm>
            <a:off x="2115301" y="1332052"/>
            <a:ext cx="13759521" cy="116074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147" u="none" cap="none" strike="noStrike">
                <a:solidFill>
                  <a:srgbClr val="231F1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MAKE NOTE</a:t>
            </a:r>
            <a:endParaRPr/>
          </a:p>
        </p:txBody>
      </p:sp>
      <p:sp>
        <p:nvSpPr>
          <p:cNvPr id="129" name="Google Shape;129;p8"/>
          <p:cNvSpPr txBox="1"/>
          <p:nvPr/>
        </p:nvSpPr>
        <p:spPr>
          <a:xfrm>
            <a:off x="621717" y="3972274"/>
            <a:ext cx="16746600" cy="5998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437195" lvl="1" marL="874390" marR="0" rtl="0" algn="just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Clr>
                <a:srgbClr val="231F1F"/>
              </a:buClr>
              <a:buSzPts val="4049"/>
              <a:buFont typeface="Arial"/>
              <a:buChar char="•"/>
            </a:pPr>
            <a:r>
              <a:rPr b="0" i="0" lang="en-US" sz="4049" u="none" cap="none" strike="noStrike">
                <a:solidFill>
                  <a:srgbClr val="231F1F"/>
                </a:solidFill>
                <a:latin typeface="Arial"/>
                <a:ea typeface="Arial"/>
                <a:cs typeface="Arial"/>
                <a:sym typeface="Arial"/>
              </a:rPr>
              <a:t>In order to be your best, you need to show up your best.</a:t>
            </a:r>
            <a:endParaRPr/>
          </a:p>
          <a:p>
            <a:pPr indent="0" lvl="0" marL="0" marR="0" rtl="0" algn="just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37195" lvl="1" marL="874390" marR="0" rtl="0" algn="just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Clr>
                <a:srgbClr val="231F1F"/>
              </a:buClr>
              <a:buSzPts val="4049"/>
              <a:buFont typeface="Arial"/>
              <a:buChar char="•"/>
            </a:pPr>
            <a:r>
              <a:rPr b="0" i="0" lang="en-US" sz="4049" u="none" cap="none" strike="noStrike">
                <a:solidFill>
                  <a:srgbClr val="231F1F"/>
                </a:solidFill>
                <a:latin typeface="Arial"/>
                <a:ea typeface="Arial"/>
                <a:cs typeface="Arial"/>
                <a:sym typeface="Arial"/>
              </a:rPr>
              <a:t>We need to manage our Mixing Boards to bring both bass and treble everyday.  </a:t>
            </a:r>
            <a:endParaRPr/>
          </a:p>
          <a:p>
            <a:pPr indent="0" lvl="0" marL="0" marR="0" rtl="0" algn="just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37195" lvl="1" marL="874390" marR="0" rtl="0" algn="l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Clr>
                <a:srgbClr val="231F1F"/>
              </a:buClr>
              <a:buSzPts val="4049"/>
              <a:buFont typeface="Arial"/>
              <a:buChar char="•"/>
            </a:pPr>
            <a:r>
              <a:rPr b="0" i="0" lang="en-US" sz="4049" u="none" cap="none" strike="noStrike">
                <a:solidFill>
                  <a:srgbClr val="231F1F"/>
                </a:solidFill>
                <a:latin typeface="Arial"/>
                <a:ea typeface="Arial"/>
                <a:cs typeface="Arial"/>
                <a:sym typeface="Arial"/>
              </a:rPr>
              <a:t>Goal is to turn the bass up as high as possible without negatively impacting the treble.</a:t>
            </a:r>
            <a:endParaRPr/>
          </a:p>
          <a:p>
            <a:pPr indent="0" lvl="0" marL="0" marR="0" rtl="0" algn="l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lnSpc>
                <a:spcPct val="743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2d82421d8d2_0_1"/>
          <p:cNvSpPr/>
          <p:nvPr/>
        </p:nvSpPr>
        <p:spPr>
          <a:xfrm>
            <a:off x="9144000" y="1028700"/>
            <a:ext cx="7582763" cy="7582763"/>
          </a:xfrm>
          <a:custGeom>
            <a:rect b="b" l="l" r="r" t="t"/>
            <a:pathLst>
              <a:path extrusionOk="0" h="7582763" w="7582763">
                <a:moveTo>
                  <a:pt x="0" y="0"/>
                </a:moveTo>
                <a:lnTo>
                  <a:pt x="7582763" y="0"/>
                </a:lnTo>
                <a:lnTo>
                  <a:pt x="7582763" y="7582763"/>
                </a:lnTo>
                <a:lnTo>
                  <a:pt x="0" y="758276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pic>
        <p:nvPicPr>
          <p:cNvPr id="135" name="Google Shape;135;g2d82421d8d2_0_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110750" y="3753975"/>
            <a:ext cx="5486400" cy="1914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2006-08-16T00:00:00Z</dcterms:created>
</cp:coreProperties>
</file>