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10287000" cx="18288000"/>
  <p:notesSz cx="6858000" cy="9144000"/>
  <p:embeddedFontLst>
    <p:embeddedFont>
      <p:font typeface="League Spartan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13" roundtripDataSignature="AMtx7mh2O7WzB0W4QrO6mQXmkpigH5lGe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customschemas.google.com/relationships/presentationmetadata" Target="metadata"/><Relationship Id="rId12" Type="http://schemas.openxmlformats.org/officeDocument/2006/relationships/font" Target="fonts/LeagueSpartan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9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2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3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3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3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0063888" y="3929065"/>
            <a:ext cx="5579402" cy="1946979"/>
          </a:xfrm>
          <a:custGeom>
            <a:rect b="b" l="l" r="r" t="t"/>
            <a:pathLst>
              <a:path extrusionOk="0" h="1946979" w="5579402">
                <a:moveTo>
                  <a:pt x="0" y="0"/>
                </a:moveTo>
                <a:lnTo>
                  <a:pt x="5579402" y="0"/>
                </a:lnTo>
                <a:lnTo>
                  <a:pt x="5579402" y="1946979"/>
                </a:lnTo>
                <a:lnTo>
                  <a:pt x="0" y="19469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5" name="Google Shape;85;p1"/>
          <p:cNvSpPr/>
          <p:nvPr/>
        </p:nvSpPr>
        <p:spPr>
          <a:xfrm>
            <a:off x="1202497" y="1138449"/>
            <a:ext cx="7582763" cy="7582763"/>
          </a:xfrm>
          <a:custGeom>
            <a:rect b="b" l="l" r="r" t="t"/>
            <a:pathLst>
              <a:path extrusionOk="0" h="7582763" w="7582763">
                <a:moveTo>
                  <a:pt x="0" y="0"/>
                </a:moveTo>
                <a:lnTo>
                  <a:pt x="7582763" y="0"/>
                </a:lnTo>
                <a:lnTo>
                  <a:pt x="7582763" y="7582763"/>
                </a:lnTo>
                <a:lnTo>
                  <a:pt x="0" y="75827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-504" r="-503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30002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/>
          <p:nvPr/>
        </p:nvSpPr>
        <p:spPr>
          <a:xfrm>
            <a:off x="18002863" y="-233785"/>
            <a:ext cx="567624" cy="10768576"/>
          </a:xfrm>
          <a:prstGeom prst="rect">
            <a:avLst/>
          </a:prstGeom>
          <a:solidFill>
            <a:srgbClr val="F3F5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91" name="Google Shape;91;p2"/>
          <p:cNvCxnSpPr/>
          <p:nvPr/>
        </p:nvCxnSpPr>
        <p:spPr>
          <a:xfrm>
            <a:off x="2016271" y="6053772"/>
            <a:ext cx="13552621" cy="56697"/>
          </a:xfrm>
          <a:prstGeom prst="straightConnector1">
            <a:avLst/>
          </a:prstGeom>
          <a:noFill/>
          <a:ln cap="flat" cmpd="sng" w="1143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2" name="Google Shape;92;p2"/>
          <p:cNvSpPr txBox="1"/>
          <p:nvPr/>
        </p:nvSpPr>
        <p:spPr>
          <a:xfrm>
            <a:off x="1378388" y="1438293"/>
            <a:ext cx="14828386" cy="37122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799" u="none" cap="none" strike="noStrike">
                <a:solidFill>
                  <a:srgbClr val="FF08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LEADERS MAKE EVERY ROOM THEY ENTER BETTER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/>
          <p:nvPr/>
        </p:nvSpPr>
        <p:spPr>
          <a:xfrm>
            <a:off x="18002863" y="-233785"/>
            <a:ext cx="567624" cy="10768576"/>
          </a:xfrm>
          <a:prstGeom prst="rect">
            <a:avLst/>
          </a:prstGeom>
          <a:solidFill>
            <a:srgbClr val="F3F5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98" name="Google Shape;98;p3"/>
          <p:cNvCxnSpPr/>
          <p:nvPr/>
        </p:nvCxnSpPr>
        <p:spPr>
          <a:xfrm>
            <a:off x="2367683" y="4286828"/>
            <a:ext cx="13552500" cy="56700"/>
          </a:xfrm>
          <a:prstGeom prst="straightConnector1">
            <a:avLst/>
          </a:prstGeom>
          <a:noFill/>
          <a:ln cap="flat" cmpd="sng" w="114300">
            <a:solidFill>
              <a:srgbClr val="03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9" name="Google Shape;99;p3"/>
          <p:cNvSpPr txBox="1"/>
          <p:nvPr/>
        </p:nvSpPr>
        <p:spPr>
          <a:xfrm>
            <a:off x="1609914" y="5291552"/>
            <a:ext cx="14828400" cy="284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799" u="none" cap="none" strike="noStrike">
                <a:solidFill>
                  <a:srgbClr val="FF0800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LEADERS SHOW UP SPECIAL EVERY DAY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 txBox="1"/>
          <p:nvPr/>
        </p:nvSpPr>
        <p:spPr>
          <a:xfrm>
            <a:off x="2115301" y="881852"/>
            <a:ext cx="13759500" cy="12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1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 RESPONSIBILITIES</a:t>
            </a:r>
            <a:endParaRPr/>
          </a:p>
        </p:txBody>
      </p:sp>
      <p:sp>
        <p:nvSpPr>
          <p:cNvPr id="105" name="Google Shape;105;p4"/>
          <p:cNvSpPr txBox="1"/>
          <p:nvPr/>
        </p:nvSpPr>
        <p:spPr>
          <a:xfrm>
            <a:off x="621717" y="2530900"/>
            <a:ext cx="16746688" cy="75035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37195" lvl="1" marL="87439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Compliment provider</a:t>
            </a:r>
            <a:endParaRPr/>
          </a:p>
          <a:p>
            <a:pPr indent="-437195" lvl="1" marL="87439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High fives</a:t>
            </a:r>
            <a:endParaRPr/>
          </a:p>
          <a:p>
            <a:pPr indent="-437195" lvl="1" marL="87439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9 clapping</a:t>
            </a:r>
            <a:endParaRPr/>
          </a:p>
          <a:p>
            <a:pPr indent="-437195" lvl="1" marL="87439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Smiling</a:t>
            </a:r>
            <a:endParaRPr/>
          </a:p>
          <a:p>
            <a:pPr indent="-437195" lvl="1" marL="87439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Building connections</a:t>
            </a:r>
            <a:endParaRPr/>
          </a:p>
          <a:p>
            <a:pPr indent="-437195" lvl="1" marL="87439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Speaking with an up-tone</a:t>
            </a:r>
            <a:endParaRPr/>
          </a:p>
          <a:p>
            <a:pPr indent="-437195" lvl="1" marL="87439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Purpose walks</a:t>
            </a:r>
            <a:endParaRPr/>
          </a:p>
          <a:p>
            <a:pPr indent="-437195" lvl="1" marL="87439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Door holders</a:t>
            </a:r>
            <a:endParaRPr/>
          </a:p>
          <a:p>
            <a:pPr indent="-437195" lvl="1" marL="87439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Optimism operator</a:t>
            </a:r>
            <a:endParaRPr/>
          </a:p>
          <a:p>
            <a:pPr indent="-437195" lvl="1" marL="87439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Encourager</a:t>
            </a:r>
            <a:endParaRPr/>
          </a:p>
          <a:p>
            <a:pPr indent="0" lvl="0" marL="0" marR="0" rtl="0" algn="l">
              <a:lnSpc>
                <a:spcPct val="1439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297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743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"/>
          <p:cNvSpPr txBox="1"/>
          <p:nvPr/>
        </p:nvSpPr>
        <p:spPr>
          <a:xfrm>
            <a:off x="2115301" y="1332052"/>
            <a:ext cx="13759521" cy="11607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1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MAKE NOTE</a:t>
            </a:r>
            <a:endParaRPr/>
          </a:p>
        </p:txBody>
      </p:sp>
      <p:sp>
        <p:nvSpPr>
          <p:cNvPr id="111" name="Google Shape;111;p5"/>
          <p:cNvSpPr txBox="1"/>
          <p:nvPr/>
        </p:nvSpPr>
        <p:spPr>
          <a:xfrm>
            <a:off x="621717" y="3361111"/>
            <a:ext cx="16746688" cy="58175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37195" lvl="1" marL="87439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Be the type of person that feels like sunshine for others</a:t>
            </a:r>
            <a:endParaRPr/>
          </a:p>
          <a:p>
            <a:pPr indent="0" lvl="0" marL="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7195" lvl="1" marL="87439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It is so important we are aware of the energy we’re giving off to one another.</a:t>
            </a:r>
            <a:endParaRPr/>
          </a:p>
          <a:p>
            <a:pPr indent="0" lvl="0" marL="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7195" lvl="1" marL="87439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Teams are best when the people on the team each feel like sunshine</a:t>
            </a:r>
            <a:endParaRPr/>
          </a:p>
          <a:p>
            <a:pPr indent="0" lvl="0" marL="0" marR="0" rtl="0" algn="l">
              <a:lnSpc>
                <a:spcPct val="1439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297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743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"/>
          <p:cNvSpPr/>
          <p:nvPr/>
        </p:nvSpPr>
        <p:spPr>
          <a:xfrm>
            <a:off x="10063888" y="3929065"/>
            <a:ext cx="5579402" cy="1946979"/>
          </a:xfrm>
          <a:custGeom>
            <a:rect b="b" l="l" r="r" t="t"/>
            <a:pathLst>
              <a:path extrusionOk="0" h="1946979" w="5579402">
                <a:moveTo>
                  <a:pt x="0" y="0"/>
                </a:moveTo>
                <a:lnTo>
                  <a:pt x="5579402" y="0"/>
                </a:lnTo>
                <a:lnTo>
                  <a:pt x="5579402" y="1946979"/>
                </a:lnTo>
                <a:lnTo>
                  <a:pt x="0" y="19469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7" name="Google Shape;117;p6"/>
          <p:cNvSpPr/>
          <p:nvPr/>
        </p:nvSpPr>
        <p:spPr>
          <a:xfrm>
            <a:off x="1202497" y="1138449"/>
            <a:ext cx="7582763" cy="7582763"/>
          </a:xfrm>
          <a:custGeom>
            <a:rect b="b" l="l" r="r" t="t"/>
            <a:pathLst>
              <a:path extrusionOk="0" h="7582763" w="7582763">
                <a:moveTo>
                  <a:pt x="0" y="0"/>
                </a:moveTo>
                <a:lnTo>
                  <a:pt x="7582763" y="0"/>
                </a:lnTo>
                <a:lnTo>
                  <a:pt x="7582763" y="7582763"/>
                </a:lnTo>
                <a:lnTo>
                  <a:pt x="0" y="75827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-504" r="-503" t="0"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