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10287000" cx="18288000"/>
  <p:notesSz cx="6858000" cy="9144000"/>
  <p:embeddedFontLst>
    <p:embeddedFont>
      <p:font typeface="League Spartan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6" roundtripDataSignature="AMtx7mhhR/3udJcPygg/lSqmEKS5apbP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eagueSpartan-bold.fntdata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 rot="10800000">
            <a:off x="9144000" y="1351138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08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/>
          <p:nvPr/>
        </p:nvSpPr>
        <p:spPr>
          <a:xfrm>
            <a:off x="877997" y="1779240"/>
            <a:ext cx="7170628" cy="7170628"/>
          </a:xfrm>
          <a:custGeom>
            <a:rect b="b" l="l" r="r" t="t"/>
            <a:pathLst>
              <a:path extrusionOk="0" h="7170628" w="7170628">
                <a:moveTo>
                  <a:pt x="0" y="0"/>
                </a:moveTo>
                <a:lnTo>
                  <a:pt x="7170628" y="0"/>
                </a:lnTo>
                <a:lnTo>
                  <a:pt x="7170628" y="7170628"/>
                </a:lnTo>
                <a:lnTo>
                  <a:pt x="0" y="71706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2"/>
          <p:cNvSpPr/>
          <p:nvPr/>
        </p:nvSpPr>
        <p:spPr>
          <a:xfrm>
            <a:off x="10522040" y="2143548"/>
            <a:ext cx="6442012" cy="6442012"/>
          </a:xfrm>
          <a:custGeom>
            <a:rect b="b" l="l" r="r" t="t"/>
            <a:pathLst>
              <a:path extrusionOk="0" h="6442012" w="6442012">
                <a:moveTo>
                  <a:pt x="0" y="0"/>
                </a:moveTo>
                <a:lnTo>
                  <a:pt x="6442012" y="0"/>
                </a:lnTo>
                <a:lnTo>
                  <a:pt x="6442012" y="6442012"/>
                </a:lnTo>
                <a:lnTo>
                  <a:pt x="0" y="64420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/>
          <p:nvPr/>
        </p:nvSpPr>
        <p:spPr>
          <a:xfrm>
            <a:off x="8862954" y="4585397"/>
            <a:ext cx="1687543" cy="843771"/>
          </a:xfrm>
          <a:custGeom>
            <a:rect b="b" l="l" r="r" t="t"/>
            <a:pathLst>
              <a:path extrusionOk="0" h="843771" w="1687543">
                <a:moveTo>
                  <a:pt x="0" y="0"/>
                </a:moveTo>
                <a:lnTo>
                  <a:pt x="1687542" y="0"/>
                </a:lnTo>
                <a:lnTo>
                  <a:pt x="1687542" y="843771"/>
                </a:lnTo>
                <a:lnTo>
                  <a:pt x="0" y="8437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9" name="Google Shape;99;p3"/>
          <p:cNvSpPr txBox="1"/>
          <p:nvPr/>
        </p:nvSpPr>
        <p:spPr>
          <a:xfrm>
            <a:off x="540250" y="3604475"/>
            <a:ext cx="7810800" cy="28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>
                <a:solidFill>
                  <a:srgbClr val="030002"/>
                </a:solidFill>
              </a:rPr>
              <a:t>the delivering of leadership</a:t>
            </a:r>
            <a:endParaRPr b="0" i="0" sz="4900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>
                <a:solidFill>
                  <a:srgbClr val="030002"/>
                </a:solidFill>
              </a:rPr>
              <a:t>(exp. </a:t>
            </a:r>
            <a:r>
              <a:rPr lang="en-US" sz="4900">
                <a:solidFill>
                  <a:srgbClr val="030002"/>
                </a:solidFill>
              </a:rPr>
              <a:t>encouragement</a:t>
            </a:r>
            <a:r>
              <a:rPr lang="en-US" sz="4900">
                <a:solidFill>
                  <a:srgbClr val="030002"/>
                </a:solidFill>
              </a:rPr>
              <a:t>, feedback, celebration, correction, etc)</a:t>
            </a:r>
            <a:endParaRPr sz="4900">
              <a:solidFill>
                <a:srgbClr val="030002"/>
              </a:solidFill>
            </a:endParaRPr>
          </a:p>
        </p:txBody>
      </p:sp>
      <p:sp>
        <p:nvSpPr>
          <p:cNvPr id="100" name="Google Shape;100;p3"/>
          <p:cNvSpPr txBox="1"/>
          <p:nvPr/>
        </p:nvSpPr>
        <p:spPr>
          <a:xfrm>
            <a:off x="9436428" y="4360763"/>
            <a:ext cx="8433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4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PASS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"/>
          <p:cNvSpPr txBox="1"/>
          <p:nvPr/>
        </p:nvSpPr>
        <p:spPr>
          <a:xfrm>
            <a:off x="10135855" y="3968620"/>
            <a:ext cx="74799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What will the response be?</a:t>
            </a:r>
            <a:endParaRPr/>
          </a:p>
        </p:txBody>
      </p:sp>
      <p:cxnSp>
        <p:nvCxnSpPr>
          <p:cNvPr id="106" name="Google Shape;106;p5"/>
          <p:cNvCxnSpPr/>
          <p:nvPr/>
        </p:nvCxnSpPr>
        <p:spPr>
          <a:xfrm rot="10800000">
            <a:off x="9639930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7" name="Google Shape;107;p5"/>
          <p:cNvSpPr txBox="1"/>
          <p:nvPr/>
        </p:nvSpPr>
        <p:spPr>
          <a:xfrm>
            <a:off x="407360" y="4169470"/>
            <a:ext cx="8736640" cy="193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MOMENT OF TRUTH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"/>
          <p:cNvSpPr txBox="1"/>
          <p:nvPr/>
        </p:nvSpPr>
        <p:spPr>
          <a:xfrm>
            <a:off x="4556980" y="6702624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not the content</a:t>
            </a:r>
            <a:endParaRPr/>
          </a:p>
        </p:txBody>
      </p:sp>
      <p:cxnSp>
        <p:nvCxnSpPr>
          <p:cNvPr id="114" name="Google Shape;114;p4"/>
          <p:cNvCxnSpPr/>
          <p:nvPr/>
        </p:nvCxnSpPr>
        <p:spPr>
          <a:xfrm>
            <a:off x="2016271" y="5207653"/>
            <a:ext cx="13552621" cy="56697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5" name="Google Shape;115;p4"/>
          <p:cNvSpPr txBox="1"/>
          <p:nvPr/>
        </p:nvSpPr>
        <p:spPr>
          <a:xfrm>
            <a:off x="1378388" y="2918826"/>
            <a:ext cx="14828386" cy="1024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THANK "THE COURAGE"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/>
          <p:nvPr/>
        </p:nvSpPr>
        <p:spPr>
          <a:xfrm>
            <a:off x="-300930" y="4652341"/>
            <a:ext cx="91413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ENCOURAGE</a:t>
            </a:r>
            <a:endParaRPr/>
          </a:p>
        </p:txBody>
      </p:sp>
      <p:sp>
        <p:nvSpPr>
          <p:cNvPr id="121" name="Google Shape;121;p6"/>
          <p:cNvSpPr txBox="1"/>
          <p:nvPr/>
        </p:nvSpPr>
        <p:spPr>
          <a:xfrm>
            <a:off x="11559041" y="4495724"/>
            <a:ext cx="5215200" cy="15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9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TO PUT COURAGE INTO</a:t>
            </a:r>
            <a:endParaRPr/>
          </a:p>
        </p:txBody>
      </p:sp>
      <p:sp>
        <p:nvSpPr>
          <p:cNvPr id="122" name="Google Shape;122;p6"/>
          <p:cNvSpPr/>
          <p:nvPr/>
        </p:nvSpPr>
        <p:spPr>
          <a:xfrm>
            <a:off x="8300222" y="4757416"/>
            <a:ext cx="1687543" cy="843771"/>
          </a:xfrm>
          <a:custGeom>
            <a:rect b="b" l="l" r="r" t="t"/>
            <a:pathLst>
              <a:path extrusionOk="0" h="843771" w="1687543">
                <a:moveTo>
                  <a:pt x="0" y="0"/>
                </a:moveTo>
                <a:lnTo>
                  <a:pt x="1687543" y="0"/>
                </a:lnTo>
                <a:lnTo>
                  <a:pt x="1687543" y="843772"/>
                </a:lnTo>
                <a:lnTo>
                  <a:pt x="0" y="8437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/>
          <p:nvPr/>
        </p:nvSpPr>
        <p:spPr>
          <a:xfrm>
            <a:off x="4084141" y="6295251"/>
            <a:ext cx="10528500" cy="10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To remove courage from</a:t>
            </a:r>
            <a:endParaRPr/>
          </a:p>
        </p:txBody>
      </p:sp>
      <p:cxnSp>
        <p:nvCxnSpPr>
          <p:cNvPr id="128" name="Google Shape;128;p7"/>
          <p:cNvCxnSpPr/>
          <p:nvPr/>
        </p:nvCxnSpPr>
        <p:spPr>
          <a:xfrm>
            <a:off x="2730708" y="5143500"/>
            <a:ext cx="12523031" cy="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9" name="Google Shape;129;p7"/>
          <p:cNvSpPr txBox="1"/>
          <p:nvPr/>
        </p:nvSpPr>
        <p:spPr>
          <a:xfrm>
            <a:off x="4303498" y="2937838"/>
            <a:ext cx="96810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DISCOURAGE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35" name="Google Shape;135;p8"/>
          <p:cNvSpPr txBox="1"/>
          <p:nvPr/>
        </p:nvSpPr>
        <p:spPr>
          <a:xfrm>
            <a:off x="621717" y="3923086"/>
            <a:ext cx="16746688" cy="46936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Thank the passer every time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Thank the courage, not the content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When we Thank The Passer, we put courage into the passer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1" name="Google Shape;141;p9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