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10287000" cx="18288000"/>
  <p:notesSz cx="6858000" cy="9144000"/>
  <p:embeddedFontLst>
    <p:embeddedFont>
      <p:font typeface="League Spartan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6" roundtripDataSignature="AMtx7mgdIFKRfAz3EEKu/m+4kLR7RxE93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eagueSpartan-bold.fntdata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231F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"/>
          <p:cNvSpPr/>
          <p:nvPr/>
        </p:nvSpPr>
        <p:spPr>
          <a:xfrm>
            <a:off x="-23594" y="-859990"/>
            <a:ext cx="331683" cy="12372974"/>
          </a:xfrm>
          <a:prstGeom prst="rect">
            <a:avLst/>
          </a:prstGeom>
          <a:solidFill>
            <a:srgbClr val="02030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3" name="Google Shape;93;p2"/>
          <p:cNvCxnSpPr/>
          <p:nvPr/>
        </p:nvCxnSpPr>
        <p:spPr>
          <a:xfrm rot="10800000">
            <a:off x="-944434" y="9857606"/>
            <a:ext cx="19232434" cy="0"/>
          </a:xfrm>
          <a:prstGeom prst="straightConnector1">
            <a:avLst/>
          </a:prstGeom>
          <a:noFill/>
          <a:ln cap="flat" cmpd="sng" w="66675">
            <a:solidFill>
              <a:srgbClr val="F1040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4" name="Google Shape;94;p2"/>
          <p:cNvSpPr/>
          <p:nvPr/>
        </p:nvSpPr>
        <p:spPr>
          <a:xfrm>
            <a:off x="2067658" y="888422"/>
            <a:ext cx="5745373" cy="8229600"/>
          </a:xfrm>
          <a:prstGeom prst="rect">
            <a:avLst/>
          </a:prstGeom>
          <a:solidFill>
            <a:srgbClr val="020301">
              <a:alpha val="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"/>
          <p:cNvSpPr txBox="1"/>
          <p:nvPr/>
        </p:nvSpPr>
        <p:spPr>
          <a:xfrm>
            <a:off x="2652988" y="1794019"/>
            <a:ext cx="4574713" cy="1182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347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SUGAR</a:t>
            </a:r>
            <a:endParaRPr/>
          </a:p>
        </p:txBody>
      </p:sp>
      <p:sp>
        <p:nvSpPr>
          <p:cNvPr id="96" name="Google Shape;96;p2"/>
          <p:cNvSpPr txBox="1"/>
          <p:nvPr/>
        </p:nvSpPr>
        <p:spPr>
          <a:xfrm>
            <a:off x="12349345" y="1794019"/>
            <a:ext cx="3171934" cy="1182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347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SALT</a:t>
            </a:r>
            <a:endParaRPr/>
          </a:p>
        </p:txBody>
      </p:sp>
      <p:sp>
        <p:nvSpPr>
          <p:cNvPr id="97" name="Google Shape;97;p2"/>
          <p:cNvSpPr/>
          <p:nvPr/>
        </p:nvSpPr>
        <p:spPr>
          <a:xfrm>
            <a:off x="10870819" y="888422"/>
            <a:ext cx="5745373" cy="8229600"/>
          </a:xfrm>
          <a:prstGeom prst="rect">
            <a:avLst/>
          </a:prstGeom>
          <a:solidFill>
            <a:srgbClr val="020301">
              <a:alpha val="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8" name="Google Shape;98;p2"/>
          <p:cNvCxnSpPr/>
          <p:nvPr/>
        </p:nvCxnSpPr>
        <p:spPr>
          <a:xfrm rot="10800000">
            <a:off x="2652988" y="2976356"/>
            <a:ext cx="4205734" cy="0"/>
          </a:xfrm>
          <a:prstGeom prst="straightConnector1">
            <a:avLst/>
          </a:prstGeom>
          <a:noFill/>
          <a:ln cap="flat" cmpd="sng" w="19050">
            <a:solidFill>
              <a:srgbClr val="F1040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9" name="Google Shape;99;p2"/>
          <p:cNvCxnSpPr/>
          <p:nvPr/>
        </p:nvCxnSpPr>
        <p:spPr>
          <a:xfrm rot="10800000">
            <a:off x="12349345" y="2976356"/>
            <a:ext cx="2938137" cy="9525"/>
          </a:xfrm>
          <a:prstGeom prst="straightConnector1">
            <a:avLst/>
          </a:prstGeom>
          <a:noFill/>
          <a:ln cap="flat" cmpd="sng" w="19050">
            <a:solidFill>
              <a:srgbClr val="F1040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0" name="Google Shape;100;p2"/>
          <p:cNvSpPr/>
          <p:nvPr/>
        </p:nvSpPr>
        <p:spPr>
          <a:xfrm>
            <a:off x="8132380" y="5457752"/>
            <a:ext cx="2419089" cy="1245831"/>
          </a:xfrm>
          <a:custGeom>
            <a:rect b="b" l="l" r="r" t="t"/>
            <a:pathLst>
              <a:path extrusionOk="0" h="1245831" w="2419089">
                <a:moveTo>
                  <a:pt x="0" y="0"/>
                </a:moveTo>
                <a:lnTo>
                  <a:pt x="2419089" y="0"/>
                </a:lnTo>
                <a:lnTo>
                  <a:pt x="2419089" y="1245830"/>
                </a:lnTo>
                <a:lnTo>
                  <a:pt x="0" y="124583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1" name="Google Shape;101;p2"/>
          <p:cNvSpPr txBox="1"/>
          <p:nvPr/>
        </p:nvSpPr>
        <p:spPr>
          <a:xfrm>
            <a:off x="2652988" y="4149684"/>
            <a:ext cx="3370583" cy="23822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1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Gentleness, </a:t>
            </a:r>
            <a:endParaRPr/>
          </a:p>
          <a:p>
            <a:pPr indent="0" lvl="0" marL="0" marR="0" rtl="0" algn="l">
              <a:lnSpc>
                <a:spcPct val="111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Respect, </a:t>
            </a:r>
            <a:endParaRPr/>
          </a:p>
          <a:p>
            <a:pPr indent="0" lvl="0" marL="0" marR="0" rtl="0" algn="l">
              <a:lnSpc>
                <a:spcPct val="111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Kindness &amp; </a:t>
            </a:r>
            <a:endParaRPr/>
          </a:p>
          <a:p>
            <a:pPr indent="0" lvl="0" marL="0" marR="0" rtl="0" algn="l">
              <a:lnSpc>
                <a:spcPct val="111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Love </a:t>
            </a:r>
            <a:endParaRPr/>
          </a:p>
        </p:txBody>
      </p:sp>
      <p:sp>
        <p:nvSpPr>
          <p:cNvPr id="102" name="Google Shape;102;p2"/>
          <p:cNvSpPr txBox="1"/>
          <p:nvPr/>
        </p:nvSpPr>
        <p:spPr>
          <a:xfrm>
            <a:off x="11506623" y="4149684"/>
            <a:ext cx="4473763" cy="23822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1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Direct, </a:t>
            </a:r>
            <a:endParaRPr/>
          </a:p>
          <a:p>
            <a:pPr indent="0" lvl="0" marL="0" marR="0" rtl="0" algn="l">
              <a:lnSpc>
                <a:spcPct val="111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Keeps it Real  </a:t>
            </a:r>
            <a:endParaRPr/>
          </a:p>
          <a:p>
            <a:pPr indent="0" lvl="0" marL="0" marR="0" rtl="0" algn="l">
              <a:lnSpc>
                <a:spcPct val="111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Says it like it is &amp;</a:t>
            </a:r>
            <a:endParaRPr/>
          </a:p>
          <a:p>
            <a:pPr indent="0" lvl="0" marL="0" marR="0" rtl="0" algn="l">
              <a:lnSpc>
                <a:spcPct val="111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Straight-Forward</a:t>
            </a:r>
            <a:endParaRPr/>
          </a:p>
        </p:txBody>
      </p:sp>
      <p:sp>
        <p:nvSpPr>
          <p:cNvPr id="103" name="Google Shape;103;p2"/>
          <p:cNvSpPr/>
          <p:nvPr/>
        </p:nvSpPr>
        <p:spPr>
          <a:xfrm rot="10800000">
            <a:off x="8084755" y="3757391"/>
            <a:ext cx="2419089" cy="1245831"/>
          </a:xfrm>
          <a:custGeom>
            <a:rect b="b" l="l" r="r" t="t"/>
            <a:pathLst>
              <a:path extrusionOk="0" h="1245831" w="2419089">
                <a:moveTo>
                  <a:pt x="0" y="0"/>
                </a:moveTo>
                <a:lnTo>
                  <a:pt x="2419089" y="0"/>
                </a:lnTo>
                <a:lnTo>
                  <a:pt x="2419089" y="1245831"/>
                </a:lnTo>
                <a:lnTo>
                  <a:pt x="0" y="12458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3"/>
          <p:cNvSpPr txBox="1"/>
          <p:nvPr/>
        </p:nvSpPr>
        <p:spPr>
          <a:xfrm>
            <a:off x="226842" y="4154530"/>
            <a:ext cx="8105700" cy="18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6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COMMUNICATION IS </a:t>
            </a:r>
            <a:endParaRPr b="1" i="0" sz="5647" u="none" cap="none" strike="noStrike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6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AN ART </a:t>
            </a:r>
            <a:endParaRPr/>
          </a:p>
        </p:txBody>
      </p:sp>
      <p:sp>
        <p:nvSpPr>
          <p:cNvPr id="110" name="Google Shape;110;p3"/>
          <p:cNvSpPr txBox="1"/>
          <p:nvPr/>
        </p:nvSpPr>
        <p:spPr>
          <a:xfrm>
            <a:off x="8483736" y="3990610"/>
            <a:ext cx="8933667" cy="1750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Learn to balance Sugar &amp; Salt</a:t>
            </a:r>
            <a:endParaRPr/>
          </a:p>
        </p:txBody>
      </p:sp>
      <p:cxnSp>
        <p:nvCxnSpPr>
          <p:cNvPr id="111" name="Google Shape;111;p3"/>
          <p:cNvCxnSpPr/>
          <p:nvPr/>
        </p:nvCxnSpPr>
        <p:spPr>
          <a:xfrm rot="10800000">
            <a:off x="8739611" y="1897380"/>
            <a:ext cx="0" cy="6492240"/>
          </a:xfrm>
          <a:prstGeom prst="straightConnector1">
            <a:avLst/>
          </a:prstGeom>
          <a:noFill/>
          <a:ln cap="flat" cmpd="sng" w="114300">
            <a:solidFill>
              <a:srgbClr val="A6A6A6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4"/>
          <p:cNvSpPr txBox="1"/>
          <p:nvPr/>
        </p:nvSpPr>
        <p:spPr>
          <a:xfrm>
            <a:off x="0" y="4491562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Guardrail #1 </a:t>
            </a: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cxnSp>
        <p:nvCxnSpPr>
          <p:cNvPr id="118" name="Google Shape;118;p4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9" name="Google Shape;119;p4"/>
          <p:cNvSpPr txBox="1"/>
          <p:nvPr/>
        </p:nvSpPr>
        <p:spPr>
          <a:xfrm>
            <a:off x="9434538" y="4396312"/>
            <a:ext cx="7489215" cy="11296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947" u="none" cap="none" strike="noStrike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TIMING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5"/>
          <p:cNvSpPr txBox="1"/>
          <p:nvPr/>
        </p:nvSpPr>
        <p:spPr>
          <a:xfrm>
            <a:off x="0" y="4499242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Guardrail #2 </a:t>
            </a: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cxnSp>
        <p:nvCxnSpPr>
          <p:cNvPr id="126" name="Google Shape;126;p5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7" name="Google Shape;127;p5"/>
          <p:cNvSpPr txBox="1"/>
          <p:nvPr/>
        </p:nvSpPr>
        <p:spPr>
          <a:xfrm>
            <a:off x="8955004" y="3728417"/>
            <a:ext cx="9141377" cy="2887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FREQUENCY </a:t>
            </a:r>
            <a:endParaRPr/>
          </a:p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OF</a:t>
            </a:r>
            <a:endParaRPr/>
          </a:p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CONVERSATION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6"/>
          <p:cNvSpPr txBox="1"/>
          <p:nvPr/>
        </p:nvSpPr>
        <p:spPr>
          <a:xfrm>
            <a:off x="0" y="4499242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Guardrail #3 </a:t>
            </a: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cxnSp>
        <p:nvCxnSpPr>
          <p:cNvPr id="134" name="Google Shape;134;p6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5" name="Google Shape;135;p6"/>
          <p:cNvSpPr txBox="1"/>
          <p:nvPr/>
        </p:nvSpPr>
        <p:spPr>
          <a:xfrm>
            <a:off x="8955004" y="4204667"/>
            <a:ext cx="9141377" cy="193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D9D9D9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PROXIMITY </a:t>
            </a:r>
            <a:endParaRPr/>
          </a:p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D9D9D9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OF OTHERS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7"/>
          <p:cNvSpPr txBox="1"/>
          <p:nvPr/>
        </p:nvSpPr>
        <p:spPr>
          <a:xfrm>
            <a:off x="0" y="4499242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Guardrail #4  </a:t>
            </a:r>
            <a:endParaRPr/>
          </a:p>
        </p:txBody>
      </p:sp>
      <p:cxnSp>
        <p:nvCxnSpPr>
          <p:cNvPr id="142" name="Google Shape;142;p7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3" name="Google Shape;143;p7"/>
          <p:cNvSpPr txBox="1"/>
          <p:nvPr/>
        </p:nvSpPr>
        <p:spPr>
          <a:xfrm>
            <a:off x="8861486" y="4428847"/>
            <a:ext cx="9141377" cy="982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RELATIONSHIP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02030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8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50" name="Google Shape;150;p8"/>
          <p:cNvSpPr txBox="1"/>
          <p:nvPr/>
        </p:nvSpPr>
        <p:spPr>
          <a:xfrm>
            <a:off x="621717" y="3642099"/>
            <a:ext cx="16746688" cy="52556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Identify which way you lean as a person - more salt or more sugar?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If you lean salt - don't forget to be "salty" and "say it like it is" on all the good things you see around you 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When in doubt, lean sugar, it gives you a second chance. </a:t>
            </a:r>
            <a:endParaRPr/>
          </a:p>
          <a:p>
            <a:pPr indent="0" lvl="0" marL="0" marR="0" rtl="0" algn="l">
              <a:lnSpc>
                <a:spcPct val="143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231F1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9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7" name="Google Shape;157;p9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