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10287000" cx="18288000"/>
  <p:notesSz cx="6858000" cy="9144000"/>
  <p:embeddedFontLst>
    <p:embeddedFont>
      <p:font typeface="League Spartan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5" roundtripDataSignature="AMtx7mjY5Cz2SXOX4VgEY9Tva2uSd/4J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LeagueSpartan-bold.fntdata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Google Shape;145;p10"/>
          <p:cNvCxnSpPr/>
          <p:nvPr/>
        </p:nvCxnSpPr>
        <p:spPr>
          <a:xfrm rot="10800000">
            <a:off x="1028700" y="5200650"/>
            <a:ext cx="16273321" cy="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6" name="Google Shape;146;p10"/>
          <p:cNvSpPr txBox="1"/>
          <p:nvPr/>
        </p:nvSpPr>
        <p:spPr>
          <a:xfrm>
            <a:off x="4572010" y="6187825"/>
            <a:ext cx="8471100" cy="28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prompting or reminder suggesting an update</a:t>
            </a:r>
            <a:endParaRPr/>
          </a:p>
        </p:txBody>
      </p:sp>
      <p:sp>
        <p:nvSpPr>
          <p:cNvPr id="147" name="Google Shape;147;p10"/>
          <p:cNvSpPr txBox="1"/>
          <p:nvPr/>
        </p:nvSpPr>
        <p:spPr>
          <a:xfrm>
            <a:off x="2247103" y="2387250"/>
            <a:ext cx="13793794" cy="1724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NOTIFICATIONS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2" name="Google Shape;152;p11"/>
          <p:cNvCxnSpPr/>
          <p:nvPr/>
        </p:nvCxnSpPr>
        <p:spPr>
          <a:xfrm rot="10800000">
            <a:off x="1028808" y="5299648"/>
            <a:ext cx="16273200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3" name="Google Shape;153;p11"/>
          <p:cNvSpPr txBox="1"/>
          <p:nvPr/>
        </p:nvSpPr>
        <p:spPr>
          <a:xfrm>
            <a:off x="2758141" y="2591373"/>
            <a:ext cx="12994500" cy="9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two things incapable of coexisting</a:t>
            </a:r>
            <a:endParaRPr/>
          </a:p>
        </p:txBody>
      </p:sp>
      <p:sp>
        <p:nvSpPr>
          <p:cNvPr id="154" name="Google Shape;154;p11"/>
          <p:cNvSpPr txBox="1"/>
          <p:nvPr/>
        </p:nvSpPr>
        <p:spPr>
          <a:xfrm>
            <a:off x="1580408" y="6636598"/>
            <a:ext cx="15170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INCOMPATIBILITY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9" name="Google Shape;159;p12"/>
          <p:cNvCxnSpPr/>
          <p:nvPr/>
        </p:nvCxnSpPr>
        <p:spPr>
          <a:xfrm rot="10800000">
            <a:off x="1028700" y="5693984"/>
            <a:ext cx="16273321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0" name="Google Shape;160;p12"/>
          <p:cNvSpPr txBox="1"/>
          <p:nvPr/>
        </p:nvSpPr>
        <p:spPr>
          <a:xfrm>
            <a:off x="4929760" y="7037009"/>
            <a:ext cx="8471202" cy="1618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physical exterior one presents to others</a:t>
            </a:r>
            <a:endParaRPr/>
          </a:p>
        </p:txBody>
      </p:sp>
      <p:sp>
        <p:nvSpPr>
          <p:cNvPr id="161" name="Google Shape;161;p12"/>
          <p:cNvSpPr txBox="1"/>
          <p:nvPr/>
        </p:nvSpPr>
        <p:spPr>
          <a:xfrm>
            <a:off x="4220287" y="2190609"/>
            <a:ext cx="103878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HARDWARE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Google Shape;166;p13"/>
          <p:cNvCxnSpPr/>
          <p:nvPr/>
        </p:nvCxnSpPr>
        <p:spPr>
          <a:xfrm rot="10800000">
            <a:off x="1028833" y="5277148"/>
            <a:ext cx="16273200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7" name="Google Shape;167;p13"/>
          <p:cNvSpPr txBox="1"/>
          <p:nvPr/>
        </p:nvSpPr>
        <p:spPr>
          <a:xfrm>
            <a:off x="3433133" y="2694939"/>
            <a:ext cx="11464500" cy="9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inner-workings of who you are</a:t>
            </a:r>
            <a:endParaRPr/>
          </a:p>
        </p:txBody>
      </p:sp>
      <p:sp>
        <p:nvSpPr>
          <p:cNvPr id="168" name="Google Shape;168;p13"/>
          <p:cNvSpPr txBox="1"/>
          <p:nvPr/>
        </p:nvSpPr>
        <p:spPr>
          <a:xfrm>
            <a:off x="3815087" y="6592377"/>
            <a:ext cx="103878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SOFTWARE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4" name="Google Shape;174;p14"/>
          <p:cNvCxnSpPr/>
          <p:nvPr/>
        </p:nvCxnSpPr>
        <p:spPr>
          <a:xfrm rot="10800000">
            <a:off x="8109300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5" name="Google Shape;175;p14"/>
          <p:cNvSpPr txBox="1"/>
          <p:nvPr/>
        </p:nvSpPr>
        <p:spPr>
          <a:xfrm>
            <a:off x="8781263" y="3429000"/>
            <a:ext cx="7870800" cy="38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717858" lvl="1" marL="1435716" marR="0" rtl="0" algn="l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49"/>
              <a:buFont typeface="Arial"/>
              <a:buChar char="•"/>
            </a:pPr>
            <a:r>
              <a:rPr b="0" i="0" lang="en-US" sz="66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people see</a:t>
            </a:r>
            <a:endParaRPr/>
          </a:p>
          <a:p>
            <a:pPr indent="-717858" lvl="1" marL="1435716" marR="0" rtl="0" algn="l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49"/>
              <a:buFont typeface="Arial"/>
              <a:buChar char="•"/>
            </a:pPr>
            <a:r>
              <a:rPr b="0" i="0" lang="en-US" sz="66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you see</a:t>
            </a:r>
            <a:endParaRPr/>
          </a:p>
          <a:p>
            <a:pPr indent="-717858" lvl="1" marL="1435716" marR="0" rtl="0" algn="l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49"/>
              <a:buFont typeface="Arial"/>
              <a:buChar char="•"/>
            </a:pPr>
            <a:r>
              <a:rPr b="0" i="0" lang="en-US" sz="66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lang="en-US" sz="6649">
                <a:solidFill>
                  <a:srgbClr val="FFFFFF"/>
                </a:solidFill>
              </a:rPr>
              <a:t>do you want to</a:t>
            </a:r>
            <a:r>
              <a:rPr b="0" i="0" lang="en-US" sz="66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see</a:t>
            </a:r>
            <a:endParaRPr/>
          </a:p>
        </p:txBody>
      </p:sp>
      <p:sp>
        <p:nvSpPr>
          <p:cNvPr id="176" name="Google Shape;176;p14"/>
          <p:cNvSpPr txBox="1"/>
          <p:nvPr/>
        </p:nvSpPr>
        <p:spPr>
          <a:xfrm>
            <a:off x="1730161" y="3428997"/>
            <a:ext cx="5700300" cy="28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 MAIN EVALUATION AREAS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2" name="Google Shape;182;p15"/>
          <p:cNvCxnSpPr/>
          <p:nvPr/>
        </p:nvCxnSpPr>
        <p:spPr>
          <a:xfrm rot="10800000">
            <a:off x="9623131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3" name="Google Shape;183;p15"/>
          <p:cNvSpPr txBox="1"/>
          <p:nvPr/>
        </p:nvSpPr>
        <p:spPr>
          <a:xfrm>
            <a:off x="740323" y="4000847"/>
            <a:ext cx="8471100" cy="19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bug removals &amp; </a:t>
            </a:r>
            <a:endParaRPr/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updates</a:t>
            </a:r>
            <a:endParaRPr/>
          </a:p>
        </p:txBody>
      </p:sp>
      <p:sp>
        <p:nvSpPr>
          <p:cNvPr id="184" name="Google Shape;184;p15"/>
          <p:cNvSpPr txBox="1"/>
          <p:nvPr/>
        </p:nvSpPr>
        <p:spPr>
          <a:xfrm>
            <a:off x="11147945" y="3889172"/>
            <a:ext cx="5330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 &amp; 2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0" name="Google Shape;190;p16"/>
          <p:cNvCxnSpPr/>
          <p:nvPr/>
        </p:nvCxnSpPr>
        <p:spPr>
          <a:xfrm rot="10800000">
            <a:off x="908685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1" name="Google Shape;191;p16"/>
          <p:cNvSpPr txBox="1"/>
          <p:nvPr/>
        </p:nvSpPr>
        <p:spPr>
          <a:xfrm>
            <a:off x="507071" y="3676347"/>
            <a:ext cx="8471100" cy="32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609911" lvl="1" marL="1219822" marR="0" rtl="0" algn="l">
              <a:lnSpc>
                <a:spcPct val="93007"/>
              </a:lnSpc>
              <a:spcBef>
                <a:spcPts val="0"/>
              </a:spcBef>
              <a:spcAft>
                <a:spcPts val="0"/>
              </a:spcAft>
              <a:buClr>
                <a:srgbClr val="030002"/>
              </a:buClr>
              <a:buSzPts val="5649"/>
              <a:buFont typeface="Arial"/>
              <a:buChar char="•"/>
            </a:pPr>
            <a:r>
              <a:rPr b="0" i="0" lang="en-US" sz="56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Overlap?</a:t>
            </a:r>
            <a:endParaRPr/>
          </a:p>
          <a:p>
            <a:pPr indent="-609911" lvl="1" marL="1219822" marR="0" rtl="0" algn="l">
              <a:lnSpc>
                <a:spcPct val="93007"/>
              </a:lnSpc>
              <a:spcBef>
                <a:spcPts val="0"/>
              </a:spcBef>
              <a:spcAft>
                <a:spcPts val="0"/>
              </a:spcAft>
              <a:buClr>
                <a:srgbClr val="030002"/>
              </a:buClr>
              <a:buSzPts val="5649"/>
              <a:buFont typeface="Arial"/>
              <a:buChar char="•"/>
            </a:pPr>
            <a:r>
              <a:rPr b="0" i="0" lang="en-US" sz="56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Potential Harm?</a:t>
            </a:r>
            <a:endParaRPr/>
          </a:p>
          <a:p>
            <a:pPr indent="-609911" lvl="1" marL="1219822" marR="0" rtl="0" algn="l">
              <a:lnSpc>
                <a:spcPct val="93007"/>
              </a:lnSpc>
              <a:spcBef>
                <a:spcPts val="0"/>
              </a:spcBef>
              <a:spcAft>
                <a:spcPts val="0"/>
              </a:spcAft>
              <a:buClr>
                <a:srgbClr val="030002"/>
              </a:buClr>
              <a:buSzPts val="5649"/>
              <a:buFont typeface="Arial"/>
              <a:buChar char="•"/>
            </a:pPr>
            <a:r>
              <a:rPr b="0" i="0" lang="en-US" sz="56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Improve Performance?</a:t>
            </a:r>
            <a:endParaRPr/>
          </a:p>
        </p:txBody>
      </p:sp>
      <p:sp>
        <p:nvSpPr>
          <p:cNvPr id="192" name="Google Shape;192;p16"/>
          <p:cNvSpPr txBox="1"/>
          <p:nvPr/>
        </p:nvSpPr>
        <p:spPr>
          <a:xfrm>
            <a:off x="10234487" y="4735197"/>
            <a:ext cx="57003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FOCUS GUIDE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98" name="Google Shape;198;p17"/>
          <p:cNvSpPr txBox="1"/>
          <p:nvPr/>
        </p:nvSpPr>
        <p:spPr>
          <a:xfrm>
            <a:off x="621717" y="3642099"/>
            <a:ext cx="16746688" cy="5255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Self-awareness is a critical skill-set all leaders must possess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Similar to software updates on our phones, we need “updates” to our IOS (Individual Operating System) as well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We need to constantly work to remove bugs and update our IOS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18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4598168" y="3212324"/>
            <a:ext cx="9091800" cy="32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WE NEED UPDATES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2067967" y="2753385"/>
            <a:ext cx="14152200" cy="51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WHY THE RISE IN </a:t>
            </a:r>
            <a:endParaRPr b="1" i="0" sz="10400" u="none" cap="none" strike="noStrike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THE NUMBER OF </a:t>
            </a:r>
            <a:endParaRPr b="1" i="0" sz="10400" u="none" cap="none" strike="noStrike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IOS UPDATES?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4"/>
          <p:cNvCxnSpPr/>
          <p:nvPr/>
        </p:nvCxnSpPr>
        <p:spPr>
          <a:xfrm rot="10800000">
            <a:off x="8492875" y="1344157"/>
            <a:ext cx="0" cy="759870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2" name="Google Shape;102;p4"/>
          <p:cNvSpPr txBox="1"/>
          <p:nvPr/>
        </p:nvSpPr>
        <p:spPr>
          <a:xfrm>
            <a:off x="9198406" y="4090897"/>
            <a:ext cx="8471100" cy="19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rising complexities of the devices</a:t>
            </a:r>
            <a:endParaRPr/>
          </a:p>
        </p:txBody>
      </p:sp>
      <p:sp>
        <p:nvSpPr>
          <p:cNvPr id="103" name="Google Shape;103;p4"/>
          <p:cNvSpPr txBox="1"/>
          <p:nvPr/>
        </p:nvSpPr>
        <p:spPr>
          <a:xfrm>
            <a:off x="2457238" y="4090897"/>
            <a:ext cx="5330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1.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9" name="Google Shape;109;p5"/>
          <p:cNvCxnSpPr/>
          <p:nvPr/>
        </p:nvCxnSpPr>
        <p:spPr>
          <a:xfrm rot="10800000">
            <a:off x="9623131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5"/>
          <p:cNvSpPr txBox="1"/>
          <p:nvPr/>
        </p:nvSpPr>
        <p:spPr>
          <a:xfrm>
            <a:off x="672798" y="4653647"/>
            <a:ext cx="8471202" cy="1618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change and activity in the marketplace</a:t>
            </a:r>
            <a:endParaRPr/>
          </a:p>
        </p:txBody>
      </p:sp>
      <p:sp>
        <p:nvSpPr>
          <p:cNvPr id="111" name="Google Shape;111;p5"/>
          <p:cNvSpPr txBox="1"/>
          <p:nvPr/>
        </p:nvSpPr>
        <p:spPr>
          <a:xfrm>
            <a:off x="9680281" y="4548298"/>
            <a:ext cx="5330104" cy="1724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7" name="Google Shape;117;p6"/>
          <p:cNvCxnSpPr/>
          <p:nvPr/>
        </p:nvCxnSpPr>
        <p:spPr>
          <a:xfrm rot="10800000">
            <a:off x="8109300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8" name="Google Shape;118;p6"/>
          <p:cNvSpPr txBox="1"/>
          <p:nvPr/>
        </p:nvSpPr>
        <p:spPr>
          <a:xfrm>
            <a:off x="8820494" y="4203447"/>
            <a:ext cx="8471100" cy="19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delivering your best is paramount</a:t>
            </a:r>
            <a:endParaRPr/>
          </a:p>
        </p:txBody>
      </p:sp>
      <p:sp>
        <p:nvSpPr>
          <p:cNvPr id="119" name="Google Shape;119;p6"/>
          <p:cNvSpPr txBox="1"/>
          <p:nvPr/>
        </p:nvSpPr>
        <p:spPr>
          <a:xfrm>
            <a:off x="1688511" y="4281486"/>
            <a:ext cx="5330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/>
          <p:nvPr/>
        </p:nvSpPr>
        <p:spPr>
          <a:xfrm>
            <a:off x="8225483" y="4799188"/>
            <a:ext cx="1377244" cy="688622"/>
          </a:xfrm>
          <a:custGeom>
            <a:rect b="b" l="l" r="r" t="t"/>
            <a:pathLst>
              <a:path extrusionOk="0" h="688622" w="1377244">
                <a:moveTo>
                  <a:pt x="0" y="0"/>
                </a:moveTo>
                <a:lnTo>
                  <a:pt x="1377245" y="0"/>
                </a:lnTo>
                <a:lnTo>
                  <a:pt x="1377245" y="688622"/>
                </a:lnTo>
                <a:lnTo>
                  <a:pt x="0" y="6886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7"/>
          <p:cNvSpPr txBox="1"/>
          <p:nvPr/>
        </p:nvSpPr>
        <p:spPr>
          <a:xfrm>
            <a:off x="10797665" y="3889122"/>
            <a:ext cx="6987300" cy="25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9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Individual </a:t>
            </a:r>
            <a:endParaRPr b="0" i="0" sz="5999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9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Operating </a:t>
            </a:r>
            <a:endParaRPr b="0" i="0" sz="5999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9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System</a:t>
            </a:r>
            <a:endParaRPr/>
          </a:p>
        </p:txBody>
      </p:sp>
      <p:sp>
        <p:nvSpPr>
          <p:cNvPr id="126" name="Google Shape;126;p7"/>
          <p:cNvSpPr txBox="1"/>
          <p:nvPr/>
        </p:nvSpPr>
        <p:spPr>
          <a:xfrm>
            <a:off x="1700441" y="3988860"/>
            <a:ext cx="5330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IOS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1" name="Google Shape;131;p8"/>
          <p:cNvCxnSpPr/>
          <p:nvPr/>
        </p:nvCxnSpPr>
        <p:spPr>
          <a:xfrm rot="10800000">
            <a:off x="985979" y="5900415"/>
            <a:ext cx="16273321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2" name="Google Shape;132;p8"/>
          <p:cNvSpPr txBox="1"/>
          <p:nvPr/>
        </p:nvSpPr>
        <p:spPr>
          <a:xfrm>
            <a:off x="4908399" y="6922302"/>
            <a:ext cx="8471202" cy="1618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removal of bugs and addition of updates</a:t>
            </a:r>
            <a:endParaRPr/>
          </a:p>
        </p:txBody>
      </p:sp>
      <p:sp>
        <p:nvSpPr>
          <p:cNvPr id="133" name="Google Shape;133;p8"/>
          <p:cNvSpPr txBox="1"/>
          <p:nvPr/>
        </p:nvSpPr>
        <p:spPr>
          <a:xfrm>
            <a:off x="3928802" y="1652265"/>
            <a:ext cx="10387675" cy="3400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SOFTWARE UPDATE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Google Shape;138;p9"/>
          <p:cNvCxnSpPr/>
          <p:nvPr/>
        </p:nvCxnSpPr>
        <p:spPr>
          <a:xfrm rot="10800000">
            <a:off x="1028700" y="5682323"/>
            <a:ext cx="16273321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9" name="Google Shape;139;p9"/>
          <p:cNvSpPr txBox="1"/>
          <p:nvPr/>
        </p:nvSpPr>
        <p:spPr>
          <a:xfrm>
            <a:off x="4929760" y="2853973"/>
            <a:ext cx="8471202" cy="1618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error, flaw or fault in one's IOS</a:t>
            </a:r>
            <a:endParaRPr/>
          </a:p>
        </p:txBody>
      </p:sp>
      <p:sp>
        <p:nvSpPr>
          <p:cNvPr id="140" name="Google Shape;140;p9"/>
          <p:cNvSpPr txBox="1"/>
          <p:nvPr/>
        </p:nvSpPr>
        <p:spPr>
          <a:xfrm>
            <a:off x="3950162" y="6997552"/>
            <a:ext cx="10387675" cy="1724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BUGS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