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10287000" cx="18288000"/>
  <p:notesSz cx="6858000" cy="9144000"/>
  <p:embeddedFontLst>
    <p:embeddedFont>
      <p:font typeface="League Spartan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jktuxJk+0w1yWI2BntcPBOMThK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LeagueSpartan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28700" y="3846592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9144000" y="1028700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3595197" y="3428990"/>
            <a:ext cx="11097600" cy="31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6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WHAT IS A </a:t>
            </a:r>
            <a:endParaRPr b="1" i="0" sz="9600" u="none" cap="none" strike="noStrike">
              <a:solidFill>
                <a:srgbClr val="FFFFF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6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READ RECEIPT?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/>
          <p:nvPr/>
        </p:nvSpPr>
        <p:spPr>
          <a:xfrm>
            <a:off x="5029200" y="-303559"/>
            <a:ext cx="7504446" cy="7504446"/>
          </a:xfrm>
          <a:custGeom>
            <a:rect b="b" l="l" r="r" t="t"/>
            <a:pathLst>
              <a:path extrusionOk="0" h="7504446" w="7504446">
                <a:moveTo>
                  <a:pt x="0" y="0"/>
                </a:moveTo>
                <a:lnTo>
                  <a:pt x="7504446" y="0"/>
                </a:lnTo>
                <a:lnTo>
                  <a:pt x="7504446" y="7504446"/>
                </a:lnTo>
                <a:lnTo>
                  <a:pt x="0" y="75044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3"/>
          <p:cNvSpPr txBox="1"/>
          <p:nvPr/>
        </p:nvSpPr>
        <p:spPr>
          <a:xfrm>
            <a:off x="1215807" y="7715517"/>
            <a:ext cx="15856386" cy="19697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Engage - Acknowledge - Respond</a:t>
            </a:r>
            <a:endParaRPr/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0" u="none" cap="none" strike="noStrike">
              <a:solidFill>
                <a:srgbClr val="03000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"/>
          <p:cNvSpPr txBox="1"/>
          <p:nvPr/>
        </p:nvSpPr>
        <p:spPr>
          <a:xfrm>
            <a:off x="9126650" y="3678865"/>
            <a:ext cx="84711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Eye Contact &amp; Active Listening</a:t>
            </a:r>
            <a:endParaRPr/>
          </a:p>
        </p:txBody>
      </p:sp>
      <p:cxnSp>
        <p:nvCxnSpPr>
          <p:cNvPr id="102" name="Google Shape;102;p4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3" name="Google Shape;103;p4"/>
          <p:cNvSpPr txBox="1"/>
          <p:nvPr/>
        </p:nvSpPr>
        <p:spPr>
          <a:xfrm>
            <a:off x="0" y="4028117"/>
            <a:ext cx="8399400" cy="1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ENGAGE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Google Shape;108;p5"/>
          <p:cNvCxnSpPr/>
          <p:nvPr/>
        </p:nvCxnSpPr>
        <p:spPr>
          <a:xfrm rot="10800000">
            <a:off x="2836360" y="4580750"/>
            <a:ext cx="12615300" cy="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9" name="Google Shape;109;p5"/>
          <p:cNvSpPr txBox="1"/>
          <p:nvPr/>
        </p:nvSpPr>
        <p:spPr>
          <a:xfrm>
            <a:off x="2836315" y="1948007"/>
            <a:ext cx="12615300" cy="11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4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ACKNOWLEDGE</a:t>
            </a:r>
            <a:endParaRPr/>
          </a:p>
        </p:txBody>
      </p:sp>
      <p:sp>
        <p:nvSpPr>
          <p:cNvPr id="110" name="Google Shape;110;p5"/>
          <p:cNvSpPr txBox="1"/>
          <p:nvPr/>
        </p:nvSpPr>
        <p:spPr>
          <a:xfrm>
            <a:off x="4149517" y="6067205"/>
            <a:ext cx="9989100" cy="30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quick verbal or physical acknowledgment</a:t>
            </a:r>
            <a:endParaRPr/>
          </a:p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7149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/>
        </p:nvSpPr>
        <p:spPr>
          <a:xfrm>
            <a:off x="272748" y="4356513"/>
            <a:ext cx="8471100" cy="1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 putting into action </a:t>
            </a:r>
            <a:endParaRPr/>
          </a:p>
        </p:txBody>
      </p:sp>
      <p:cxnSp>
        <p:nvCxnSpPr>
          <p:cNvPr id="116" name="Google Shape;116;p6"/>
          <p:cNvCxnSpPr/>
          <p:nvPr/>
        </p:nvCxnSpPr>
        <p:spPr>
          <a:xfrm rot="10800000">
            <a:off x="908685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7" name="Google Shape;117;p6"/>
          <p:cNvSpPr txBox="1"/>
          <p:nvPr/>
        </p:nvSpPr>
        <p:spPr>
          <a:xfrm>
            <a:off x="9429750" y="4135213"/>
            <a:ext cx="83994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799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RESPOND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23" name="Google Shape;123;p7"/>
          <p:cNvSpPr txBox="1"/>
          <p:nvPr/>
        </p:nvSpPr>
        <p:spPr>
          <a:xfrm>
            <a:off x="621767" y="3429011"/>
            <a:ext cx="16746600" cy="599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Often our communication leads to a future action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It's important you respond in the appropriate manner and within the proper timeframe to what has been communicated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89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Read Receipts is the way </a:t>
            </a:r>
            <a:r>
              <a:rPr lang="en-US" sz="4049">
                <a:solidFill>
                  <a:srgbClr val="231F1F"/>
                </a:solidFill>
              </a:rPr>
              <a:t>demonstrate they are listening and how they produce confidence to the sender that their communication has been delivered AND received</a:t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9" name="Google Shape;129;p8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