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10287000" cx="18288000"/>
  <p:notesSz cx="6858000" cy="9144000"/>
  <p:embeddedFontLst>
    <p:embeddedFont>
      <p:font typeface="League Spartan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20" roundtripDataSignature="AMtx7mjjksnk5j67YhK1VyfVy1zknylS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LeagueSpartan-bold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2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028700" y="3846592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"/>
          <p:cNvSpPr/>
          <p:nvPr/>
        </p:nvSpPr>
        <p:spPr>
          <a:xfrm>
            <a:off x="9144000" y="1028700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"/>
          <p:cNvSpPr txBox="1"/>
          <p:nvPr/>
        </p:nvSpPr>
        <p:spPr>
          <a:xfrm>
            <a:off x="4612812" y="2169125"/>
            <a:ext cx="9062400" cy="20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inspire others to share more good</a:t>
            </a:r>
            <a:endParaRPr/>
          </a:p>
        </p:txBody>
      </p:sp>
      <p:cxnSp>
        <p:nvCxnSpPr>
          <p:cNvPr id="147" name="Google Shape;147;p10"/>
          <p:cNvCxnSpPr/>
          <p:nvPr/>
        </p:nvCxnSpPr>
        <p:spPr>
          <a:xfrm rot="10800000">
            <a:off x="2246628" y="5453595"/>
            <a:ext cx="13794600" cy="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8" name="Google Shape;148;p10"/>
          <p:cNvSpPr txBox="1"/>
          <p:nvPr/>
        </p:nvSpPr>
        <p:spPr>
          <a:xfrm>
            <a:off x="4944320" y="6691173"/>
            <a:ext cx="83994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0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GOODNESS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"/>
          <p:cNvSpPr txBox="1"/>
          <p:nvPr/>
        </p:nvSpPr>
        <p:spPr>
          <a:xfrm>
            <a:off x="393490" y="4004060"/>
            <a:ext cx="8471100" cy="20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don't make it all about you</a:t>
            </a:r>
            <a:endParaRPr/>
          </a:p>
        </p:txBody>
      </p:sp>
      <p:cxnSp>
        <p:nvCxnSpPr>
          <p:cNvPr id="154" name="Google Shape;154;p11"/>
          <p:cNvCxnSpPr/>
          <p:nvPr/>
        </p:nvCxnSpPr>
        <p:spPr>
          <a:xfrm rot="10800000">
            <a:off x="8864691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5" name="Google Shape;155;p11"/>
          <p:cNvSpPr txBox="1"/>
          <p:nvPr/>
        </p:nvSpPr>
        <p:spPr>
          <a:xfrm>
            <a:off x="9470646" y="4004049"/>
            <a:ext cx="83994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200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SELFLESSNESS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2"/>
          <p:cNvSpPr txBox="1"/>
          <p:nvPr/>
        </p:nvSpPr>
        <p:spPr>
          <a:xfrm>
            <a:off x="2115301" y="1332052"/>
            <a:ext cx="13759521" cy="11607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147" u="none" cap="none" strike="noStrike">
                <a:solidFill>
                  <a:srgbClr val="231F1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MAKE NOTE</a:t>
            </a:r>
            <a:endParaRPr/>
          </a:p>
        </p:txBody>
      </p:sp>
      <p:sp>
        <p:nvSpPr>
          <p:cNvPr id="161" name="Google Shape;161;p12"/>
          <p:cNvSpPr txBox="1"/>
          <p:nvPr/>
        </p:nvSpPr>
        <p:spPr>
          <a:xfrm>
            <a:off x="621717" y="2882221"/>
            <a:ext cx="16746688" cy="711298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The goal of our social platforms should be to help us move closer to being special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It’s essential we focus on having green platforms focused on Green Flags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37195" lvl="1" marL="87439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Clr>
                <a:srgbClr val="231F1F"/>
              </a:buClr>
              <a:buSzPts val="4049"/>
              <a:buFont typeface="Arial"/>
              <a:buChar char="•"/>
            </a:pPr>
            <a:r>
              <a:rPr b="0" i="0" lang="en-US" sz="4049" u="none" cap="none" strike="noStrike">
                <a:solidFill>
                  <a:srgbClr val="231F1F"/>
                </a:solidFill>
                <a:latin typeface="Arial"/>
                <a:ea typeface="Arial"/>
                <a:cs typeface="Arial"/>
                <a:sym typeface="Arial"/>
              </a:rPr>
              <a:t>The greenest of social platforms are the platforms filled with positive value centered around friends, loved ones, activities, goodness, and selflessness</a:t>
            </a:r>
            <a:endParaRPr/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1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r">
              <a:lnSpc>
                <a:spcPct val="743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4049" u="none" cap="none" strike="noStrike">
              <a:solidFill>
                <a:srgbClr val="231F1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"/>
          <p:cNvSpPr/>
          <p:nvPr/>
        </p:nvSpPr>
        <p:spPr>
          <a:xfrm>
            <a:off x="10063888" y="3929065"/>
            <a:ext cx="5579402" cy="1946979"/>
          </a:xfrm>
          <a:custGeom>
            <a:rect b="b" l="l" r="r" t="t"/>
            <a:pathLst>
              <a:path extrusionOk="0" h="1946979" w="5579402">
                <a:moveTo>
                  <a:pt x="0" y="0"/>
                </a:moveTo>
                <a:lnTo>
                  <a:pt x="5579402" y="0"/>
                </a:lnTo>
                <a:lnTo>
                  <a:pt x="5579402" y="1946979"/>
                </a:lnTo>
                <a:lnTo>
                  <a:pt x="0" y="194697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67" name="Google Shape;167;p13"/>
          <p:cNvSpPr/>
          <p:nvPr/>
        </p:nvSpPr>
        <p:spPr>
          <a:xfrm>
            <a:off x="1202497" y="1138449"/>
            <a:ext cx="7582763" cy="7582763"/>
          </a:xfrm>
          <a:custGeom>
            <a:rect b="b" l="l" r="r" t="t"/>
            <a:pathLst>
              <a:path extrusionOk="0" h="7582763" w="7582763">
                <a:moveTo>
                  <a:pt x="0" y="0"/>
                </a:moveTo>
                <a:lnTo>
                  <a:pt x="7582763" y="0"/>
                </a:lnTo>
                <a:lnTo>
                  <a:pt x="7582763" y="7582763"/>
                </a:lnTo>
                <a:lnTo>
                  <a:pt x="0" y="758276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/>
          <p:nvPr/>
        </p:nvSpPr>
        <p:spPr>
          <a:xfrm>
            <a:off x="6277270" y="4153938"/>
            <a:ext cx="3657600" cy="1540764"/>
          </a:xfrm>
          <a:custGeom>
            <a:rect b="b" l="l" r="r" t="t"/>
            <a:pathLst>
              <a:path extrusionOk="0" h="1540764" w="3657600">
                <a:moveTo>
                  <a:pt x="0" y="0"/>
                </a:moveTo>
                <a:lnTo>
                  <a:pt x="3657600" y="0"/>
                </a:lnTo>
                <a:lnTo>
                  <a:pt x="3657600" y="1540764"/>
                </a:lnTo>
                <a:lnTo>
                  <a:pt x="0" y="154076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91" name="Google Shape;91;p2"/>
          <p:cNvSpPr txBox="1"/>
          <p:nvPr/>
        </p:nvSpPr>
        <p:spPr>
          <a:xfrm>
            <a:off x="10369983" y="3604472"/>
            <a:ext cx="7693200" cy="20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On what we should be posting</a:t>
            </a:r>
            <a:endParaRPr/>
          </a:p>
        </p:txBody>
      </p:sp>
      <p:sp>
        <p:nvSpPr>
          <p:cNvPr id="92" name="Google Shape;92;p2"/>
          <p:cNvSpPr txBox="1"/>
          <p:nvPr/>
        </p:nvSpPr>
        <p:spPr>
          <a:xfrm>
            <a:off x="724092" y="4197273"/>
            <a:ext cx="4713300" cy="14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9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447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FOCUS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8037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/>
        </p:nvSpPr>
        <p:spPr>
          <a:xfrm>
            <a:off x="336398" y="4027374"/>
            <a:ext cx="8471100" cy="20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moves you closer to being special</a:t>
            </a:r>
            <a:endParaRPr/>
          </a:p>
        </p:txBody>
      </p:sp>
      <p:cxnSp>
        <p:nvCxnSpPr>
          <p:cNvPr id="98" name="Google Shape;98;p3"/>
          <p:cNvCxnSpPr/>
          <p:nvPr/>
        </p:nvCxnSpPr>
        <p:spPr>
          <a:xfrm rot="10800000">
            <a:off x="9311805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9" name="Google Shape;99;p3"/>
          <p:cNvSpPr txBox="1"/>
          <p:nvPr/>
        </p:nvSpPr>
        <p:spPr>
          <a:xfrm>
            <a:off x="9311805" y="4146083"/>
            <a:ext cx="8399360" cy="28225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GREEN FLAG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6A6A6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" name="Google Shape;104;p4"/>
          <p:cNvCxnSpPr/>
          <p:nvPr/>
        </p:nvCxnSpPr>
        <p:spPr>
          <a:xfrm flipH="1">
            <a:off x="2820030" y="4366120"/>
            <a:ext cx="12615600" cy="6750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5" name="Google Shape;105;p4"/>
          <p:cNvSpPr txBox="1"/>
          <p:nvPr/>
        </p:nvSpPr>
        <p:spPr>
          <a:xfrm>
            <a:off x="2678740" y="1568789"/>
            <a:ext cx="126153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999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47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GRAY FLAG</a:t>
            </a:r>
            <a:endParaRPr/>
          </a:p>
        </p:txBody>
      </p:sp>
      <p:sp>
        <p:nvSpPr>
          <p:cNvPr id="106" name="Google Shape;106;p4"/>
          <p:cNvSpPr txBox="1"/>
          <p:nvPr/>
        </p:nvSpPr>
        <p:spPr>
          <a:xfrm>
            <a:off x="2402300" y="5248400"/>
            <a:ext cx="13168200" cy="307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neutral post; </a:t>
            </a:r>
            <a:endParaRPr b="0" i="0" sz="7149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doesn't add value nor does it reflect negative value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0800"/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/>
          <p:nvPr/>
        </p:nvSpPr>
        <p:spPr>
          <a:xfrm>
            <a:off x="9144000" y="4077515"/>
            <a:ext cx="8471100" cy="20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post that hurts your value</a:t>
            </a:r>
            <a:endParaRPr/>
          </a:p>
        </p:txBody>
      </p:sp>
      <p:cxnSp>
        <p:nvCxnSpPr>
          <p:cNvPr id="112" name="Google Shape;112;p5"/>
          <p:cNvCxnSpPr/>
          <p:nvPr/>
        </p:nvCxnSpPr>
        <p:spPr>
          <a:xfrm rot="10800000">
            <a:off x="8763000" y="127201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3" name="Google Shape;113;p5"/>
          <p:cNvSpPr txBox="1"/>
          <p:nvPr/>
        </p:nvSpPr>
        <p:spPr>
          <a:xfrm>
            <a:off x="104117" y="4179315"/>
            <a:ext cx="83994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999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47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RED FLAG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31F1F"/>
        </a:solidFill>
      </p:bgPr>
    </p:bg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8" name="Google Shape;118;p6"/>
          <p:cNvCxnSpPr/>
          <p:nvPr/>
        </p:nvCxnSpPr>
        <p:spPr>
          <a:xfrm flipH="1">
            <a:off x="2835780" y="4561695"/>
            <a:ext cx="12615600" cy="67500"/>
          </a:xfrm>
          <a:prstGeom prst="straightConnector1">
            <a:avLst/>
          </a:prstGeom>
          <a:noFill/>
          <a:ln cap="flat" cmpd="sng" w="114300">
            <a:solidFill>
              <a:srgbClr val="EE1C2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9" name="Google Shape;119;p6"/>
          <p:cNvSpPr txBox="1"/>
          <p:nvPr/>
        </p:nvSpPr>
        <p:spPr>
          <a:xfrm>
            <a:off x="2836315" y="2267989"/>
            <a:ext cx="12615300" cy="15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999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47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GOAL</a:t>
            </a:r>
            <a:endParaRPr/>
          </a:p>
        </p:txBody>
      </p:sp>
      <p:sp>
        <p:nvSpPr>
          <p:cNvPr id="120" name="Google Shape;120;p6"/>
          <p:cNvSpPr txBox="1"/>
          <p:nvPr/>
        </p:nvSpPr>
        <p:spPr>
          <a:xfrm>
            <a:off x="3730376" y="5991225"/>
            <a:ext cx="10827300" cy="20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Adding positive value in</a:t>
            </a:r>
            <a:endParaRPr sz="7149">
              <a:solidFill>
                <a:srgbClr val="FFFFFF"/>
              </a:solidFill>
            </a:endParaRPr>
          </a:p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149">
                <a:solidFill>
                  <a:srgbClr val="FFFFFF"/>
                </a:solidFill>
              </a:rPr>
              <a:t>five</a:t>
            </a: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core areas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/>
          <p:nvPr/>
        </p:nvSpPr>
        <p:spPr>
          <a:xfrm>
            <a:off x="234648" y="5144274"/>
            <a:ext cx="8471202" cy="91192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shine a light on them</a:t>
            </a:r>
            <a:endParaRPr/>
          </a:p>
        </p:txBody>
      </p:sp>
      <p:cxnSp>
        <p:nvCxnSpPr>
          <p:cNvPr id="126" name="Google Shape;126;p7"/>
          <p:cNvCxnSpPr/>
          <p:nvPr/>
        </p:nvCxnSpPr>
        <p:spPr>
          <a:xfrm rot="10800000">
            <a:off x="9311805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7" name="Google Shape;127;p7"/>
          <p:cNvSpPr txBox="1"/>
          <p:nvPr/>
        </p:nvSpPr>
        <p:spPr>
          <a:xfrm>
            <a:off x="9368955" y="4841408"/>
            <a:ext cx="8399360" cy="143192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0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FRIENDS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6A6A6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"/>
          <p:cNvSpPr txBox="1"/>
          <p:nvPr/>
        </p:nvSpPr>
        <p:spPr>
          <a:xfrm>
            <a:off x="9680290" y="3914824"/>
            <a:ext cx="8471100" cy="20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show love for </a:t>
            </a:r>
            <a:endParaRPr b="0" i="0" sz="7149" u="none" cap="none" strike="noStrike">
              <a:solidFill>
                <a:srgbClr val="03000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030002"/>
                </a:solidFill>
                <a:latin typeface="Arial"/>
                <a:ea typeface="Arial"/>
                <a:cs typeface="Arial"/>
                <a:sym typeface="Arial"/>
              </a:rPr>
              <a:t>your family!</a:t>
            </a:r>
            <a:endParaRPr/>
          </a:p>
        </p:txBody>
      </p:sp>
      <p:cxnSp>
        <p:nvCxnSpPr>
          <p:cNvPr id="133" name="Google Shape;133;p8"/>
          <p:cNvCxnSpPr/>
          <p:nvPr/>
        </p:nvCxnSpPr>
        <p:spPr>
          <a:xfrm rot="10800000">
            <a:off x="9311805" y="1344135"/>
            <a:ext cx="0" cy="7598730"/>
          </a:xfrm>
          <a:prstGeom prst="straightConnector1">
            <a:avLst/>
          </a:prstGeom>
          <a:noFill/>
          <a:ln cap="flat" cmpd="sng" w="114300">
            <a:solidFill>
              <a:srgbClr val="03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4" name="Google Shape;134;p8"/>
          <p:cNvSpPr txBox="1"/>
          <p:nvPr/>
        </p:nvSpPr>
        <p:spPr>
          <a:xfrm>
            <a:off x="352333" y="4146083"/>
            <a:ext cx="8399360" cy="28225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000" u="none" cap="none" strike="noStrike">
                <a:solidFill>
                  <a:srgbClr val="030002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LOVED ONES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30002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"/>
          <p:cNvSpPr txBox="1"/>
          <p:nvPr/>
        </p:nvSpPr>
        <p:spPr>
          <a:xfrm>
            <a:off x="4281303" y="6545520"/>
            <a:ext cx="9725400" cy="10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9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4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what do you like to do?</a:t>
            </a:r>
            <a:endParaRPr/>
          </a:p>
        </p:txBody>
      </p:sp>
      <p:cxnSp>
        <p:nvCxnSpPr>
          <p:cNvPr id="140" name="Google Shape;140;p9"/>
          <p:cNvCxnSpPr/>
          <p:nvPr/>
        </p:nvCxnSpPr>
        <p:spPr>
          <a:xfrm rot="10800000">
            <a:off x="2246628" y="5296020"/>
            <a:ext cx="13794600" cy="0"/>
          </a:xfrm>
          <a:prstGeom prst="straightConnector1">
            <a:avLst/>
          </a:prstGeom>
          <a:noFill/>
          <a:ln cap="flat" cmpd="sng" w="1143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1" name="Google Shape;141;p9"/>
          <p:cNvSpPr txBox="1"/>
          <p:nvPr/>
        </p:nvSpPr>
        <p:spPr>
          <a:xfrm>
            <a:off x="2246625" y="2507225"/>
            <a:ext cx="133077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0000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(Positive) </a:t>
            </a:r>
            <a:r>
              <a:rPr b="1" i="0" lang="en-US" sz="10000" u="none" cap="none" strike="noStrike">
                <a:solidFill>
                  <a:srgbClr val="FFFFFF"/>
                </a:solidFill>
                <a:latin typeface="League Spartan"/>
                <a:ea typeface="League Spartan"/>
                <a:cs typeface="League Spartan"/>
                <a:sym typeface="League Spartan"/>
              </a:rPr>
              <a:t>ACTIVITIES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