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10287000" cx="18288000"/>
  <p:notesSz cx="6858000" cy="9144000"/>
  <p:embeddedFontLst>
    <p:embeddedFont>
      <p:font typeface="League Spartan"/>
      <p:bold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:go="http://customooxmlschemas.google.com/" r:id="rId17" roundtripDataSignature="AMtx7miMTeWHysLAgjDeQlypqKRD+Lweg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customschemas.google.com/relationships/presentationmetadata" Target="metadata"/><Relationship Id="rId16" Type="http://schemas.openxmlformats.org/officeDocument/2006/relationships/font" Target="fonts/LeagueSpartan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2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3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3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4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4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5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6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6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7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17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8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8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18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8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0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0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20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2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1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1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1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2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6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Relationship Id="rId4" Type="http://schemas.openxmlformats.org/officeDocument/2006/relationships/image" Target="../media/image6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Relationship Id="rId4" Type="http://schemas.openxmlformats.org/officeDocument/2006/relationships/image" Target="../media/image8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10063888" y="3929065"/>
            <a:ext cx="5579402" cy="1946979"/>
          </a:xfrm>
          <a:custGeom>
            <a:rect b="b" l="l" r="r" t="t"/>
            <a:pathLst>
              <a:path extrusionOk="0" h="1946979" w="5579402">
                <a:moveTo>
                  <a:pt x="0" y="0"/>
                </a:moveTo>
                <a:lnTo>
                  <a:pt x="5579402" y="0"/>
                </a:lnTo>
                <a:lnTo>
                  <a:pt x="5579402" y="1946979"/>
                </a:lnTo>
                <a:lnTo>
                  <a:pt x="0" y="194697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5" name="Google Shape;85;p1"/>
          <p:cNvSpPr/>
          <p:nvPr/>
        </p:nvSpPr>
        <p:spPr>
          <a:xfrm>
            <a:off x="2147897" y="1352124"/>
            <a:ext cx="7582763" cy="7582763"/>
          </a:xfrm>
          <a:custGeom>
            <a:rect b="b" l="l" r="r" t="t"/>
            <a:pathLst>
              <a:path extrusionOk="0" h="7582763" w="7582763">
                <a:moveTo>
                  <a:pt x="0" y="0"/>
                </a:moveTo>
                <a:lnTo>
                  <a:pt x="7582763" y="0"/>
                </a:lnTo>
                <a:lnTo>
                  <a:pt x="7582763" y="7582763"/>
                </a:lnTo>
                <a:lnTo>
                  <a:pt x="0" y="758276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1"/>
          <p:cNvSpPr/>
          <p:nvPr/>
        </p:nvSpPr>
        <p:spPr>
          <a:xfrm>
            <a:off x="10063888" y="3929065"/>
            <a:ext cx="5579402" cy="1946979"/>
          </a:xfrm>
          <a:custGeom>
            <a:rect b="b" l="l" r="r" t="t"/>
            <a:pathLst>
              <a:path extrusionOk="0" h="1946979" w="5579402">
                <a:moveTo>
                  <a:pt x="0" y="0"/>
                </a:moveTo>
                <a:lnTo>
                  <a:pt x="5579402" y="0"/>
                </a:lnTo>
                <a:lnTo>
                  <a:pt x="5579402" y="1946979"/>
                </a:lnTo>
                <a:lnTo>
                  <a:pt x="0" y="194697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56" name="Google Shape;156;p11"/>
          <p:cNvSpPr/>
          <p:nvPr/>
        </p:nvSpPr>
        <p:spPr>
          <a:xfrm>
            <a:off x="2481147" y="1352124"/>
            <a:ext cx="7582763" cy="7582763"/>
          </a:xfrm>
          <a:custGeom>
            <a:rect b="b" l="l" r="r" t="t"/>
            <a:pathLst>
              <a:path extrusionOk="0" h="7582763" w="7582763">
                <a:moveTo>
                  <a:pt x="0" y="0"/>
                </a:moveTo>
                <a:lnTo>
                  <a:pt x="7582763" y="0"/>
                </a:lnTo>
                <a:lnTo>
                  <a:pt x="7582763" y="7582763"/>
                </a:lnTo>
                <a:lnTo>
                  <a:pt x="0" y="758276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/>
          <p:nvPr/>
        </p:nvSpPr>
        <p:spPr>
          <a:xfrm>
            <a:off x="18002863" y="-233785"/>
            <a:ext cx="567624" cy="10768576"/>
          </a:xfrm>
          <a:prstGeom prst="rect">
            <a:avLst/>
          </a:prstGeom>
          <a:solidFill>
            <a:srgbClr val="F3F5F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91" name="Google Shape;91;p2"/>
          <p:cNvCxnSpPr/>
          <p:nvPr/>
        </p:nvCxnSpPr>
        <p:spPr>
          <a:xfrm rot="10800000">
            <a:off x="9144000" y="1351138"/>
            <a:ext cx="0" cy="7598730"/>
          </a:xfrm>
          <a:prstGeom prst="straightConnector1">
            <a:avLst/>
          </a:prstGeom>
          <a:noFill/>
          <a:ln cap="flat" cmpd="sng" w="114300">
            <a:solidFill>
              <a:srgbClr val="FDAE38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2" name="Google Shape;92;p2"/>
          <p:cNvSpPr/>
          <p:nvPr/>
        </p:nvSpPr>
        <p:spPr>
          <a:xfrm>
            <a:off x="2122761" y="2410109"/>
            <a:ext cx="5480787" cy="5480787"/>
          </a:xfrm>
          <a:custGeom>
            <a:rect b="b" l="l" r="r" t="t"/>
            <a:pathLst>
              <a:path extrusionOk="0" h="5480787" w="5480787">
                <a:moveTo>
                  <a:pt x="0" y="0"/>
                </a:moveTo>
                <a:lnTo>
                  <a:pt x="5480788" y="0"/>
                </a:lnTo>
                <a:lnTo>
                  <a:pt x="5480788" y="5480788"/>
                </a:lnTo>
                <a:lnTo>
                  <a:pt x="0" y="548078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3" name="Google Shape;93;p2"/>
          <p:cNvSpPr txBox="1"/>
          <p:nvPr/>
        </p:nvSpPr>
        <p:spPr>
          <a:xfrm>
            <a:off x="9474836" y="4686942"/>
            <a:ext cx="7489215" cy="99379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999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001" u="none" cap="none" strike="noStrike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QUESTION #3</a:t>
            </a:r>
            <a:endParaRPr/>
          </a:p>
        </p:txBody>
      </p:sp>
      <p:sp>
        <p:nvSpPr>
          <p:cNvPr id="94" name="Google Shape;94;p2"/>
          <p:cNvSpPr/>
          <p:nvPr/>
        </p:nvSpPr>
        <p:spPr>
          <a:xfrm>
            <a:off x="10861613" y="2410109"/>
            <a:ext cx="5480787" cy="5480787"/>
          </a:xfrm>
          <a:custGeom>
            <a:rect b="b" l="l" r="r" t="t"/>
            <a:pathLst>
              <a:path extrusionOk="0" h="5480787" w="5480787">
                <a:moveTo>
                  <a:pt x="0" y="0"/>
                </a:moveTo>
                <a:lnTo>
                  <a:pt x="5480787" y="0"/>
                </a:lnTo>
                <a:lnTo>
                  <a:pt x="5480787" y="5480788"/>
                </a:lnTo>
                <a:lnTo>
                  <a:pt x="0" y="548078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5" name="Google Shape;95;p2"/>
          <p:cNvSpPr txBox="1"/>
          <p:nvPr/>
        </p:nvSpPr>
        <p:spPr>
          <a:xfrm>
            <a:off x="3303734" y="4742187"/>
            <a:ext cx="3118842" cy="105219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We Cool  </a:t>
            </a:r>
            <a:endParaRPr/>
          </a:p>
        </p:txBody>
      </p:sp>
      <p:sp>
        <p:nvSpPr>
          <p:cNvPr id="96" name="Google Shape;96;p2"/>
          <p:cNvSpPr txBox="1"/>
          <p:nvPr/>
        </p:nvSpPr>
        <p:spPr>
          <a:xfrm>
            <a:off x="11153467" y="4273837"/>
            <a:ext cx="4839900" cy="2003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1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MY GUY/</a:t>
            </a:r>
            <a:endParaRPr b="0" i="0" sz="6199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1000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199"/>
              <a:t>MY </a:t>
            </a:r>
            <a:r>
              <a:rPr b="0" i="0" lang="en-US" sz="61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GIRL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"/>
          <p:cNvSpPr/>
          <p:nvPr/>
        </p:nvSpPr>
        <p:spPr>
          <a:xfrm>
            <a:off x="18002863" y="-233785"/>
            <a:ext cx="567624" cy="10768576"/>
          </a:xfrm>
          <a:prstGeom prst="rect">
            <a:avLst/>
          </a:prstGeom>
          <a:solidFill>
            <a:srgbClr val="F3F5F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02" name="Google Shape;102;p3"/>
          <p:cNvCxnSpPr/>
          <p:nvPr/>
        </p:nvCxnSpPr>
        <p:spPr>
          <a:xfrm rot="10800000">
            <a:off x="9144000" y="1351138"/>
            <a:ext cx="0" cy="7598730"/>
          </a:xfrm>
          <a:prstGeom prst="straightConnector1">
            <a:avLst/>
          </a:prstGeom>
          <a:noFill/>
          <a:ln cap="flat" cmpd="sng" w="114300">
            <a:solidFill>
              <a:srgbClr val="FDAE38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03" name="Google Shape;103;p3"/>
          <p:cNvSpPr/>
          <p:nvPr/>
        </p:nvSpPr>
        <p:spPr>
          <a:xfrm>
            <a:off x="2122761" y="2410109"/>
            <a:ext cx="5480787" cy="5480787"/>
          </a:xfrm>
          <a:custGeom>
            <a:rect b="b" l="l" r="r" t="t"/>
            <a:pathLst>
              <a:path extrusionOk="0" h="5480787" w="5480787">
                <a:moveTo>
                  <a:pt x="0" y="0"/>
                </a:moveTo>
                <a:lnTo>
                  <a:pt x="5480788" y="0"/>
                </a:lnTo>
                <a:lnTo>
                  <a:pt x="5480788" y="5480788"/>
                </a:lnTo>
                <a:lnTo>
                  <a:pt x="0" y="548078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04" name="Google Shape;104;p3"/>
          <p:cNvSpPr txBox="1"/>
          <p:nvPr/>
        </p:nvSpPr>
        <p:spPr>
          <a:xfrm>
            <a:off x="9474836" y="4686942"/>
            <a:ext cx="7489215" cy="99379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999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001" u="none" cap="none" strike="noStrike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QUESTION #3</a:t>
            </a:r>
            <a:endParaRPr/>
          </a:p>
        </p:txBody>
      </p:sp>
      <p:sp>
        <p:nvSpPr>
          <p:cNvPr id="105" name="Google Shape;105;p3"/>
          <p:cNvSpPr/>
          <p:nvPr/>
        </p:nvSpPr>
        <p:spPr>
          <a:xfrm>
            <a:off x="10861613" y="2410109"/>
            <a:ext cx="5480787" cy="5480787"/>
          </a:xfrm>
          <a:custGeom>
            <a:rect b="b" l="l" r="r" t="t"/>
            <a:pathLst>
              <a:path extrusionOk="0" h="5480787" w="5480787">
                <a:moveTo>
                  <a:pt x="0" y="0"/>
                </a:moveTo>
                <a:lnTo>
                  <a:pt x="5480787" y="0"/>
                </a:lnTo>
                <a:lnTo>
                  <a:pt x="5480787" y="5480788"/>
                </a:lnTo>
                <a:lnTo>
                  <a:pt x="0" y="548078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06" name="Google Shape;106;p3"/>
          <p:cNvSpPr/>
          <p:nvPr/>
        </p:nvSpPr>
        <p:spPr>
          <a:xfrm>
            <a:off x="4757227" y="650651"/>
            <a:ext cx="8659247" cy="3095681"/>
          </a:xfrm>
          <a:custGeom>
            <a:rect b="b" l="l" r="r" t="t"/>
            <a:pathLst>
              <a:path extrusionOk="0" h="3095681" w="8659247">
                <a:moveTo>
                  <a:pt x="0" y="0"/>
                </a:moveTo>
                <a:lnTo>
                  <a:pt x="8659246" y="0"/>
                </a:lnTo>
                <a:lnTo>
                  <a:pt x="8659246" y="3095681"/>
                </a:lnTo>
                <a:lnTo>
                  <a:pt x="0" y="309568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07" name="Google Shape;107;p3"/>
          <p:cNvSpPr txBox="1"/>
          <p:nvPr/>
        </p:nvSpPr>
        <p:spPr>
          <a:xfrm>
            <a:off x="3303734" y="4742187"/>
            <a:ext cx="3118842" cy="105219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We Cool  </a:t>
            </a:r>
            <a:endParaRPr/>
          </a:p>
        </p:txBody>
      </p:sp>
      <p:sp>
        <p:nvSpPr>
          <p:cNvPr id="108" name="Google Shape;108;p3"/>
          <p:cNvSpPr txBox="1"/>
          <p:nvPr/>
        </p:nvSpPr>
        <p:spPr>
          <a:xfrm>
            <a:off x="11153467" y="4543962"/>
            <a:ext cx="4839900" cy="2003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1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MY GUY/</a:t>
            </a:r>
            <a:endParaRPr b="0" i="0" sz="6199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1000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1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</a:t>
            </a:r>
            <a:r>
              <a:rPr lang="en-US" sz="6199"/>
              <a:t>Y </a:t>
            </a:r>
            <a:r>
              <a:rPr b="0" i="0" lang="en-US" sz="61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GIRL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231F1F"/>
        </a:solidFill>
      </p:bgPr>
    </p:bg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5"/>
          <p:cNvSpPr txBox="1"/>
          <p:nvPr/>
        </p:nvSpPr>
        <p:spPr>
          <a:xfrm>
            <a:off x="10135230" y="4354165"/>
            <a:ext cx="7479971" cy="17501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149" u="none" cap="none" strike="noStrike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rPr>
              <a:t>Connections with others</a:t>
            </a:r>
            <a:endParaRPr/>
          </a:p>
        </p:txBody>
      </p:sp>
      <p:cxnSp>
        <p:nvCxnSpPr>
          <p:cNvPr id="114" name="Google Shape;114;p5"/>
          <p:cNvCxnSpPr/>
          <p:nvPr/>
        </p:nvCxnSpPr>
        <p:spPr>
          <a:xfrm rot="10800000">
            <a:off x="9639930" y="1344135"/>
            <a:ext cx="0" cy="7598730"/>
          </a:xfrm>
          <a:prstGeom prst="straightConnector1">
            <a:avLst/>
          </a:prstGeom>
          <a:noFill/>
          <a:ln cap="flat" cmpd="sng" w="114300">
            <a:solidFill>
              <a:srgbClr val="008037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5" name="Google Shape;115;p5"/>
          <p:cNvSpPr txBox="1"/>
          <p:nvPr/>
        </p:nvSpPr>
        <p:spPr>
          <a:xfrm>
            <a:off x="407360" y="4680917"/>
            <a:ext cx="8736640" cy="9823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847" u="none" cap="none" strike="noStrike">
                <a:solidFill>
                  <a:srgbClr val="D9D9D9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GOLDMINES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6"/>
          <p:cNvSpPr/>
          <p:nvPr/>
        </p:nvSpPr>
        <p:spPr>
          <a:xfrm>
            <a:off x="18002863" y="-233785"/>
            <a:ext cx="567624" cy="10768576"/>
          </a:xfrm>
          <a:prstGeom prst="rect">
            <a:avLst/>
          </a:prstGeom>
          <a:solidFill>
            <a:srgbClr val="F3F5F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6"/>
          <p:cNvSpPr txBox="1"/>
          <p:nvPr/>
        </p:nvSpPr>
        <p:spPr>
          <a:xfrm>
            <a:off x="4331880" y="6698182"/>
            <a:ext cx="8471100" cy="10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14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Being curious </a:t>
            </a:r>
            <a:endParaRPr/>
          </a:p>
        </p:txBody>
      </p:sp>
      <p:cxnSp>
        <p:nvCxnSpPr>
          <p:cNvPr id="122" name="Google Shape;122;p6"/>
          <p:cNvCxnSpPr/>
          <p:nvPr/>
        </p:nvCxnSpPr>
        <p:spPr>
          <a:xfrm>
            <a:off x="2615386" y="5378583"/>
            <a:ext cx="12354300" cy="0"/>
          </a:xfrm>
          <a:prstGeom prst="straightConnector1">
            <a:avLst/>
          </a:prstGeom>
          <a:noFill/>
          <a:ln cap="flat" cmpd="sng" w="114300">
            <a:solidFill>
              <a:srgbClr val="03000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23" name="Google Shape;123;p6"/>
          <p:cNvSpPr txBox="1"/>
          <p:nvPr/>
        </p:nvSpPr>
        <p:spPr>
          <a:xfrm>
            <a:off x="247600" y="2628591"/>
            <a:ext cx="16869600" cy="16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400" u="none" cap="none" strike="noStrike">
                <a:solidFill>
                  <a:srgbClr val="FF0800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MINING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9D9D9"/>
        </a:solidFill>
      </p:bgPr>
    </p:bg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7"/>
          <p:cNvSpPr txBox="1"/>
          <p:nvPr/>
        </p:nvSpPr>
        <p:spPr>
          <a:xfrm>
            <a:off x="3576140" y="2396694"/>
            <a:ext cx="10528615" cy="176307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300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249" u="none" cap="none" strike="noStrike">
                <a:solidFill>
                  <a:srgbClr val="030002"/>
                </a:solidFill>
                <a:latin typeface="Arial"/>
                <a:ea typeface="Arial"/>
                <a:cs typeface="Arial"/>
                <a:sym typeface="Arial"/>
              </a:rPr>
              <a:t>Miss an opportunity to make it more valuable</a:t>
            </a:r>
            <a:endParaRPr/>
          </a:p>
        </p:txBody>
      </p:sp>
      <p:cxnSp>
        <p:nvCxnSpPr>
          <p:cNvPr id="129" name="Google Shape;129;p7"/>
          <p:cNvCxnSpPr/>
          <p:nvPr/>
        </p:nvCxnSpPr>
        <p:spPr>
          <a:xfrm>
            <a:off x="2730708" y="5143500"/>
            <a:ext cx="12523031" cy="0"/>
          </a:xfrm>
          <a:prstGeom prst="straightConnector1">
            <a:avLst/>
          </a:prstGeom>
          <a:noFill/>
          <a:ln cap="flat" cmpd="sng" w="114300">
            <a:solidFill>
              <a:srgbClr val="EE1C2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0" name="Google Shape;130;p7"/>
          <p:cNvSpPr txBox="1"/>
          <p:nvPr/>
        </p:nvSpPr>
        <p:spPr>
          <a:xfrm>
            <a:off x="4151710" y="6181725"/>
            <a:ext cx="9681027" cy="9823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847" u="none" cap="none" strike="noStrike">
                <a:solidFill>
                  <a:srgbClr val="231F1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DROPPING GOLD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30002"/>
        </a:solidFill>
      </p:bgPr>
    </p:bg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8"/>
          <p:cNvSpPr txBox="1"/>
          <p:nvPr/>
        </p:nvSpPr>
        <p:spPr>
          <a:xfrm>
            <a:off x="10249634" y="4578310"/>
            <a:ext cx="6987300" cy="1402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9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Make the </a:t>
            </a:r>
            <a:endParaRPr b="0" i="0" sz="49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9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relationship </a:t>
            </a:r>
            <a:r>
              <a:rPr lang="en-US" sz="4900">
                <a:solidFill>
                  <a:srgbClr val="FFFFFF"/>
                </a:solidFill>
              </a:rPr>
              <a:t>richer</a:t>
            </a:r>
            <a:endParaRPr/>
          </a:p>
        </p:txBody>
      </p:sp>
      <p:cxnSp>
        <p:nvCxnSpPr>
          <p:cNvPr id="136" name="Google Shape;136;p8"/>
          <p:cNvCxnSpPr/>
          <p:nvPr/>
        </p:nvCxnSpPr>
        <p:spPr>
          <a:xfrm flipH="1" rot="10800000">
            <a:off x="9029701" y="1029084"/>
            <a:ext cx="57150" cy="8501256"/>
          </a:xfrm>
          <a:prstGeom prst="straightConnector1">
            <a:avLst/>
          </a:prstGeom>
          <a:noFill/>
          <a:ln cap="flat" cmpd="sng" w="114300">
            <a:solidFill>
              <a:srgbClr val="FDAE38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7" name="Google Shape;137;p8"/>
          <p:cNvSpPr txBox="1"/>
          <p:nvPr/>
        </p:nvSpPr>
        <p:spPr>
          <a:xfrm>
            <a:off x="350210" y="4457825"/>
            <a:ext cx="8736600" cy="10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847" u="none" cap="none" strike="noStrike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INVEST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9D9D9"/>
        </a:solidFill>
      </p:bgPr>
    </p:bg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9"/>
          <p:cNvSpPr txBox="1"/>
          <p:nvPr/>
        </p:nvSpPr>
        <p:spPr>
          <a:xfrm>
            <a:off x="-481005" y="4495028"/>
            <a:ext cx="9141300" cy="10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847" u="none" cap="none" strike="noStrike">
                <a:solidFill>
                  <a:srgbClr val="231F1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BANKER</a:t>
            </a:r>
            <a:endParaRPr/>
          </a:p>
        </p:txBody>
      </p:sp>
      <p:sp>
        <p:nvSpPr>
          <p:cNvPr id="143" name="Google Shape;143;p9"/>
          <p:cNvSpPr txBox="1"/>
          <p:nvPr/>
        </p:nvSpPr>
        <p:spPr>
          <a:xfrm>
            <a:off x="10327206" y="3522146"/>
            <a:ext cx="7960800" cy="3242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89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FAMILIAR </a:t>
            </a:r>
            <a:endParaRPr b="0" i="0" sz="489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1000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89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WITH EVERYONE’S </a:t>
            </a:r>
            <a:endParaRPr b="0" i="0" sz="489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1000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89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GOLD, CONNECTS </a:t>
            </a:r>
            <a:r>
              <a:rPr lang="en-US" sz="4899">
                <a:solidFill>
                  <a:srgbClr val="231F1F"/>
                </a:solidFill>
              </a:rPr>
              <a:t>OTHERS GOLD</a:t>
            </a:r>
            <a:endParaRPr/>
          </a:p>
        </p:txBody>
      </p:sp>
      <p:sp>
        <p:nvSpPr>
          <p:cNvPr id="144" name="Google Shape;144;p9"/>
          <p:cNvSpPr/>
          <p:nvPr/>
        </p:nvSpPr>
        <p:spPr>
          <a:xfrm>
            <a:off x="7805004" y="4600091"/>
            <a:ext cx="1687543" cy="843771"/>
          </a:xfrm>
          <a:custGeom>
            <a:rect b="b" l="l" r="r" t="t"/>
            <a:pathLst>
              <a:path extrusionOk="0" h="843771" w="1687543">
                <a:moveTo>
                  <a:pt x="0" y="0"/>
                </a:moveTo>
                <a:lnTo>
                  <a:pt x="1687542" y="0"/>
                </a:lnTo>
                <a:lnTo>
                  <a:pt x="1687542" y="843772"/>
                </a:lnTo>
                <a:lnTo>
                  <a:pt x="0" y="84377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0"/>
          <p:cNvSpPr txBox="1"/>
          <p:nvPr/>
        </p:nvSpPr>
        <p:spPr>
          <a:xfrm>
            <a:off x="2115301" y="1332052"/>
            <a:ext cx="13759521" cy="116074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147" u="none" cap="none" strike="noStrike">
                <a:solidFill>
                  <a:srgbClr val="231F1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MAKE NOTE</a:t>
            </a:r>
            <a:endParaRPr/>
          </a:p>
        </p:txBody>
      </p:sp>
      <p:sp>
        <p:nvSpPr>
          <p:cNvPr id="150" name="Google Shape;150;p10"/>
          <p:cNvSpPr txBox="1"/>
          <p:nvPr/>
        </p:nvSpPr>
        <p:spPr>
          <a:xfrm>
            <a:off x="621717" y="3642099"/>
            <a:ext cx="16746600" cy="6464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437195" lvl="1" marL="874390" marR="0" rtl="0" algn="l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Clr>
                <a:srgbClr val="231F1F"/>
              </a:buClr>
              <a:buSzPts val="4049"/>
              <a:buFont typeface="Arial"/>
              <a:buChar char="•"/>
            </a:pPr>
            <a:r>
              <a:rPr b="0" i="0" lang="en-US" sz="404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We need to build connections with others. </a:t>
            </a:r>
            <a:endParaRPr/>
          </a:p>
          <a:p>
            <a:pPr indent="0" lvl="0" marL="0" marR="0" rtl="0" algn="l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37195" lvl="1" marL="874390" marR="0" rtl="0" algn="l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Clr>
                <a:srgbClr val="231F1F"/>
              </a:buClr>
              <a:buSzPts val="4049"/>
              <a:buFont typeface="Arial"/>
              <a:buChar char="•"/>
            </a:pPr>
            <a:r>
              <a:rPr b="0" i="0" lang="en-US" sz="404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Once connections are found, we need to invest in the connection to make the relationship richer</a:t>
            </a:r>
            <a:endParaRPr/>
          </a:p>
          <a:p>
            <a:pPr indent="0" lvl="0" marL="0" marR="0" rtl="0" algn="l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37195" lvl="1" marL="874390" marR="0" rtl="0" algn="l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Clr>
                <a:srgbClr val="231F1F"/>
              </a:buClr>
              <a:buSzPts val="4049"/>
              <a:buFont typeface="Arial"/>
              <a:buChar char="•"/>
            </a:pPr>
            <a:r>
              <a:rPr b="0" i="0" lang="en-US" sz="404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Bankers work relentlessly to connect their </a:t>
            </a:r>
            <a:r>
              <a:rPr lang="en-US" sz="4049">
                <a:solidFill>
                  <a:srgbClr val="231F1F"/>
                </a:solidFill>
              </a:rPr>
              <a:t>teammates</a:t>
            </a:r>
            <a:r>
              <a:rPr b="0" i="0" lang="en-US" sz="404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 gold.</a:t>
            </a:r>
            <a:endParaRPr/>
          </a:p>
          <a:p>
            <a:pPr indent="0" lvl="0" marL="0" marR="0" rtl="0" algn="l">
              <a:lnSpc>
                <a:spcPct val="14391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297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743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2006-08-16T00:00:00Z</dcterms:created>
</cp:coreProperties>
</file>