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10287000" cx="18288000"/>
  <p:notesSz cx="6858000" cy="9144000"/>
  <p:embeddedFontLst>
    <p:embeddedFont>
      <p:font typeface="League Spartan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7" roundtripDataSignature="AMtx7mg/L4/YlNtsYcL+4Zs+SGmDA+bw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LeagueSpart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8" name="Google Shape;148;p10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2730700" y="1972825"/>
            <a:ext cx="12846000" cy="20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What is the job description </a:t>
            </a:r>
            <a:endParaRPr b="0" i="0" sz="7249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of a lifeguard?</a:t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>
            <a:off x="2730708" y="5143500"/>
            <a:ext cx="12523031" cy="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 txBox="1"/>
          <p:nvPr/>
        </p:nvSpPr>
        <p:spPr>
          <a:xfrm>
            <a:off x="4151710" y="6652980"/>
            <a:ext cx="9681027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QUESTION #1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9144000" y="4773265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Question #2</a:t>
            </a:r>
            <a:endParaRPr/>
          </a:p>
        </p:txBody>
      </p:sp>
      <p:cxnSp>
        <p:nvCxnSpPr>
          <p:cNvPr id="98" name="Google Shape;98;p3"/>
          <p:cNvCxnSpPr/>
          <p:nvPr/>
        </p:nvCxnSpPr>
        <p:spPr>
          <a:xfrm rot="10800000">
            <a:off x="9639930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0803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3"/>
          <p:cNvSpPr txBox="1"/>
          <p:nvPr/>
        </p:nvSpPr>
        <p:spPr>
          <a:xfrm>
            <a:off x="407360" y="1553292"/>
            <a:ext cx="8736600" cy="68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WHY DO THEY INSTRUCT LIFEGUARDS TO CONSTANTLY KEEP THEIR HEADS ON A SWIVEL?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"/>
          <p:cNvSpPr txBox="1"/>
          <p:nvPr/>
        </p:nvSpPr>
        <p:spPr>
          <a:xfrm>
            <a:off x="611789" y="2998240"/>
            <a:ext cx="8201400" cy="40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many lifeguards are there on a mile stretch of beach?</a:t>
            </a:r>
            <a:endParaRPr/>
          </a:p>
        </p:txBody>
      </p:sp>
      <p:cxnSp>
        <p:nvCxnSpPr>
          <p:cNvPr id="106" name="Google Shape;106;p4"/>
          <p:cNvCxnSpPr/>
          <p:nvPr/>
        </p:nvCxnSpPr>
        <p:spPr>
          <a:xfrm rot="10800000">
            <a:off x="914400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7" name="Google Shape;107;p4"/>
          <p:cNvSpPr txBox="1"/>
          <p:nvPr/>
        </p:nvSpPr>
        <p:spPr>
          <a:xfrm>
            <a:off x="9474836" y="4686942"/>
            <a:ext cx="7489215" cy="9937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1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QUESTION #3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"/>
          <p:cNvSpPr txBox="1"/>
          <p:nvPr/>
        </p:nvSpPr>
        <p:spPr>
          <a:xfrm>
            <a:off x="4556980" y="8599334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#4</a:t>
            </a:r>
            <a:endParaRPr/>
          </a:p>
        </p:txBody>
      </p:sp>
      <p:cxnSp>
        <p:nvCxnSpPr>
          <p:cNvPr id="114" name="Google Shape;114;p5"/>
          <p:cNvCxnSpPr/>
          <p:nvPr/>
        </p:nvCxnSpPr>
        <p:spPr>
          <a:xfrm>
            <a:off x="2615436" y="7876557"/>
            <a:ext cx="12354300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5" name="Google Shape;115;p5"/>
          <p:cNvSpPr txBox="1"/>
          <p:nvPr/>
        </p:nvSpPr>
        <p:spPr>
          <a:xfrm>
            <a:off x="562750" y="905977"/>
            <a:ext cx="16869600" cy="6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400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IF THEY HAD TO SAVE SOMEONE… SOMEONE COULD SAY THEY POSSIBLY </a:t>
            </a:r>
            <a:r>
              <a:rPr b="1" i="0" lang="en-US" sz="7400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WEREN'T THEY DOING THEIR JOB?</a:t>
            </a:r>
            <a:endParaRPr b="1" i="0" sz="7400" u="none" cap="none" strike="noStrike">
              <a:solidFill>
                <a:srgbClr val="FF08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400">
              <a:solidFill>
                <a:srgbClr val="FF08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400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WHY? </a:t>
            </a:r>
            <a:endParaRPr b="1" sz="7400">
              <a:solidFill>
                <a:srgbClr val="FF08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/>
          <p:nvPr/>
        </p:nvSpPr>
        <p:spPr>
          <a:xfrm>
            <a:off x="8139585" y="4529597"/>
            <a:ext cx="1687543" cy="843771"/>
          </a:xfrm>
          <a:custGeom>
            <a:rect b="b" l="l" r="r" t="t"/>
            <a:pathLst>
              <a:path extrusionOk="0" h="843771" w="1687543">
                <a:moveTo>
                  <a:pt x="0" y="0"/>
                </a:moveTo>
                <a:lnTo>
                  <a:pt x="1687543" y="0"/>
                </a:lnTo>
                <a:lnTo>
                  <a:pt x="1687543" y="843771"/>
                </a:lnTo>
                <a:lnTo>
                  <a:pt x="0" y="8437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p6"/>
          <p:cNvSpPr txBox="1"/>
          <p:nvPr/>
        </p:nvSpPr>
        <p:spPr>
          <a:xfrm>
            <a:off x="541575" y="3800858"/>
            <a:ext cx="6987300" cy="28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>
                <a:solidFill>
                  <a:srgbClr val="030002"/>
                </a:solidFill>
              </a:rPr>
              <a:t>Teammate</a:t>
            </a:r>
            <a:r>
              <a:rPr b="0" i="0" lang="en-US" sz="4900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 who holds </a:t>
            </a:r>
            <a:endParaRPr b="0" i="0" sz="4900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00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the standards and helps make sure teammates don</a:t>
            </a:r>
            <a:r>
              <a:rPr lang="en-US" sz="4900">
                <a:solidFill>
                  <a:srgbClr val="030002"/>
                </a:solidFill>
              </a:rPr>
              <a:t>’t slip</a:t>
            </a:r>
            <a:endParaRPr/>
          </a:p>
        </p:txBody>
      </p:sp>
      <p:sp>
        <p:nvSpPr>
          <p:cNvPr id="122" name="Google Shape;122;p6"/>
          <p:cNvSpPr txBox="1"/>
          <p:nvPr/>
        </p:nvSpPr>
        <p:spPr>
          <a:xfrm>
            <a:off x="9604946" y="4304976"/>
            <a:ext cx="8433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4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LIFEGUARD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/>
          <p:nvPr/>
        </p:nvSpPr>
        <p:spPr>
          <a:xfrm>
            <a:off x="1585436" y="2905761"/>
            <a:ext cx="4950135" cy="4114800"/>
          </a:xfrm>
          <a:custGeom>
            <a:rect b="b" l="l" r="r" t="t"/>
            <a:pathLst>
              <a:path extrusionOk="0" h="4114800" w="4950135">
                <a:moveTo>
                  <a:pt x="0" y="0"/>
                </a:moveTo>
                <a:lnTo>
                  <a:pt x="4950136" y="0"/>
                </a:lnTo>
                <a:lnTo>
                  <a:pt x="495013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8" name="Google Shape;128;p7"/>
          <p:cNvSpPr txBox="1"/>
          <p:nvPr/>
        </p:nvSpPr>
        <p:spPr>
          <a:xfrm>
            <a:off x="10272134" y="3911050"/>
            <a:ext cx="6987300" cy="21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should we look for?</a:t>
            </a:r>
            <a:endParaRPr b="0" i="0" sz="49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900">
              <a:solidFill>
                <a:srgbClr val="FFFFFF"/>
              </a:solidFill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>
                <a:solidFill>
                  <a:srgbClr val="FFFFFF"/>
                </a:solidFill>
              </a:rPr>
              <a:t>WARNING SIGNS</a:t>
            </a:r>
            <a:endParaRPr sz="4900">
              <a:solidFill>
                <a:srgbClr val="FFFFFF"/>
              </a:solidFill>
            </a:endParaRPr>
          </a:p>
        </p:txBody>
      </p:sp>
      <p:cxnSp>
        <p:nvCxnSpPr>
          <p:cNvPr id="129" name="Google Shape;129;p7"/>
          <p:cNvCxnSpPr/>
          <p:nvPr/>
        </p:nvCxnSpPr>
        <p:spPr>
          <a:xfrm flipH="1" rot="10800000">
            <a:off x="9029701" y="1029084"/>
            <a:ext cx="57150" cy="8501256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Google Shape;134;p9"/>
          <p:cNvCxnSpPr/>
          <p:nvPr/>
        </p:nvCxnSpPr>
        <p:spPr>
          <a:xfrm>
            <a:off x="2949891" y="5143509"/>
            <a:ext cx="12388200" cy="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5" name="Google Shape;135;p9"/>
          <p:cNvSpPr txBox="1"/>
          <p:nvPr/>
        </p:nvSpPr>
        <p:spPr>
          <a:xfrm>
            <a:off x="4573311" y="2629644"/>
            <a:ext cx="91413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ASSESS</a:t>
            </a:r>
            <a:endParaRPr/>
          </a:p>
        </p:txBody>
      </p:sp>
      <p:sp>
        <p:nvSpPr>
          <p:cNvPr id="136" name="Google Shape;136;p9"/>
          <p:cNvSpPr txBox="1"/>
          <p:nvPr/>
        </p:nvSpPr>
        <p:spPr>
          <a:xfrm>
            <a:off x="4573261" y="6438184"/>
            <a:ext cx="91413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ACT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42" name="Google Shape;142;p8"/>
          <p:cNvSpPr txBox="1"/>
          <p:nvPr/>
        </p:nvSpPr>
        <p:spPr>
          <a:xfrm>
            <a:off x="621717" y="3923086"/>
            <a:ext cx="16746600" cy="57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lang="en-US" sz="4049">
                <a:solidFill>
                  <a:srgbClr val="231F1F"/>
                </a:solidFill>
              </a:rPr>
              <a:t>Lifeguards are proactive and try to stop bad things from happening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lang="en-US" sz="4049">
                <a:solidFill>
                  <a:srgbClr val="231F1F"/>
                </a:solidFill>
              </a:rPr>
              <a:t>Lifeguards keep their heads on a </a:t>
            </a:r>
            <a:r>
              <a:rPr lang="en-US" sz="4049">
                <a:solidFill>
                  <a:srgbClr val="231F1F"/>
                </a:solidFill>
              </a:rPr>
              <a:t>swivel</a:t>
            </a:r>
            <a:r>
              <a:rPr lang="en-US" sz="4049">
                <a:solidFill>
                  <a:srgbClr val="231F1F"/>
                </a:solidFill>
              </a:rPr>
              <a:t> looking for warning signs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lang="en-US" sz="4049">
                <a:solidFill>
                  <a:srgbClr val="231F1F"/>
                </a:solidFill>
              </a:rPr>
              <a:t>Lifeguards hold standards and prevent slippage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