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10287000" cx="18288000"/>
  <p:notesSz cx="6858000" cy="9144000"/>
  <p:embeddedFontLst>
    <p:embeddedFont>
      <p:font typeface="League Spartan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2" roundtripDataSignature="AMtx7mj92RGR/cxqP9JcMXasxds0d33c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LeagueSpartan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"/>
          <p:cNvSpPr txBox="1"/>
          <p:nvPr/>
        </p:nvSpPr>
        <p:spPr>
          <a:xfrm>
            <a:off x="0" y="4499242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Rule #4</a:t>
            </a:r>
            <a:endParaRPr/>
          </a:p>
        </p:txBody>
      </p:sp>
      <p:cxnSp>
        <p:nvCxnSpPr>
          <p:cNvPr id="150" name="Google Shape;150;p10"/>
          <p:cNvCxnSpPr/>
          <p:nvPr/>
        </p:nvCxnSpPr>
        <p:spPr>
          <a:xfrm rot="10800000">
            <a:off x="8335325" y="1344157"/>
            <a:ext cx="0" cy="759870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1" name="Google Shape;151;p10"/>
          <p:cNvSpPr txBox="1"/>
          <p:nvPr/>
        </p:nvSpPr>
        <p:spPr>
          <a:xfrm>
            <a:off x="8819929" y="3574392"/>
            <a:ext cx="9141300" cy="3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847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THE </a:t>
            </a: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MORE PEOPLE</a:t>
            </a:r>
            <a:r>
              <a:rPr b="1" lang="en-US" sz="6847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 THE </a:t>
            </a:r>
            <a:r>
              <a:rPr b="1" i="0" lang="en-US" sz="6847" u="none" cap="none" strike="noStrike">
                <a:solidFill>
                  <a:srgbClr val="00803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GREEN</a:t>
            </a:r>
            <a:r>
              <a:rPr b="1" lang="en-US" sz="6847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THE </a:t>
            </a: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EASIER IT IS TO BUILD </a:t>
            </a:r>
            <a:r>
              <a:rPr b="1" i="0" lang="en-US" sz="6847" u="none" cap="none" strike="noStrike">
                <a:solidFill>
                  <a:srgbClr val="00803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GREEN</a:t>
            </a:r>
            <a:endParaRPr>
              <a:solidFill>
                <a:srgbClr val="008037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/>
          <p:nvPr/>
        </p:nvSpPr>
        <p:spPr>
          <a:xfrm>
            <a:off x="12059723" y="4773265"/>
            <a:ext cx="3917910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Rule #5</a:t>
            </a:r>
            <a:endParaRPr/>
          </a:p>
        </p:txBody>
      </p:sp>
      <p:cxnSp>
        <p:nvCxnSpPr>
          <p:cNvPr id="157" name="Google Shape;157;p11"/>
          <p:cNvCxnSpPr/>
          <p:nvPr/>
        </p:nvCxnSpPr>
        <p:spPr>
          <a:xfrm rot="10800000">
            <a:off x="9639930" y="1726313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8" name="Google Shape;158;p11"/>
          <p:cNvSpPr txBox="1"/>
          <p:nvPr/>
        </p:nvSpPr>
        <p:spPr>
          <a:xfrm>
            <a:off x="407360" y="4069120"/>
            <a:ext cx="8736600" cy="2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REDS ARE GREAT RECRUITERS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"/>
          <p:cNvSpPr txBox="1"/>
          <p:nvPr/>
        </p:nvSpPr>
        <p:spPr>
          <a:xfrm>
            <a:off x="4573311" y="6917809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Rule #6</a:t>
            </a:r>
            <a:endParaRPr/>
          </a:p>
        </p:txBody>
      </p:sp>
      <p:cxnSp>
        <p:nvCxnSpPr>
          <p:cNvPr id="164" name="Google Shape;164;p12"/>
          <p:cNvCxnSpPr/>
          <p:nvPr/>
        </p:nvCxnSpPr>
        <p:spPr>
          <a:xfrm>
            <a:off x="2949941" y="5784334"/>
            <a:ext cx="12388119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5" name="Google Shape;165;p12"/>
          <p:cNvSpPr txBox="1"/>
          <p:nvPr/>
        </p:nvSpPr>
        <p:spPr>
          <a:xfrm>
            <a:off x="4573361" y="1742697"/>
            <a:ext cx="9141300" cy="3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847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YOU HAVE TO </a:t>
            </a: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FIGHT EVERYDAY TO </a:t>
            </a:r>
            <a:endParaRPr b="1" i="0" sz="6847" u="none" cap="none" strike="noStrike">
              <a:solidFill>
                <a:srgbClr val="231F1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BUILD A GREEN TEAM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"/>
          <p:cNvSpPr txBox="1"/>
          <p:nvPr/>
        </p:nvSpPr>
        <p:spPr>
          <a:xfrm>
            <a:off x="387048" y="4773265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Rule #7</a:t>
            </a:r>
            <a:endParaRPr/>
          </a:p>
        </p:txBody>
      </p:sp>
      <p:cxnSp>
        <p:nvCxnSpPr>
          <p:cNvPr id="171" name="Google Shape;171;p13"/>
          <p:cNvCxnSpPr/>
          <p:nvPr/>
        </p:nvCxnSpPr>
        <p:spPr>
          <a:xfrm rot="10800000">
            <a:off x="9001125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2" name="Google Shape;172;p13"/>
          <p:cNvSpPr txBox="1"/>
          <p:nvPr/>
        </p:nvSpPr>
        <p:spPr>
          <a:xfrm>
            <a:off x="9144000" y="3592137"/>
            <a:ext cx="9055800" cy="32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47" u="none" cap="none" strike="noStrike">
                <a:solidFill>
                  <a:srgbClr val="A6A6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GRAY IS SAFE </a:t>
            </a:r>
            <a:endParaRPr b="1" i="0" sz="6647" u="none" cap="none" strike="noStrike">
              <a:solidFill>
                <a:srgbClr val="A6A6A6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47" u="none" cap="none" strike="noStrike">
                <a:solidFill>
                  <a:srgbClr val="A6A6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BUT NOT SPECIA</a:t>
            </a:r>
            <a:r>
              <a:rPr b="1" lang="en-US" sz="6647">
                <a:solidFill>
                  <a:srgbClr val="A6A6A6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 IS BUILT THERE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78" name="Google Shape;178;p14"/>
          <p:cNvSpPr txBox="1"/>
          <p:nvPr/>
        </p:nvSpPr>
        <p:spPr>
          <a:xfrm>
            <a:off x="621717" y="3642099"/>
            <a:ext cx="16746600" cy="64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Reflect where you are on the Green Team Scale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How often do you "Float"? 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Character (can you B</a:t>
            </a:r>
            <a:r>
              <a:rPr lang="en-US" sz="4049">
                <a:solidFill>
                  <a:srgbClr val="231F1F"/>
                </a:solidFill>
              </a:rPr>
              <a:t>E GREEN</a:t>
            </a: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) and leadership (can you BUILD GREEN)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4" name="Google Shape;184;p15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7727404" y="4543809"/>
            <a:ext cx="1687543" cy="843771"/>
          </a:xfrm>
          <a:custGeom>
            <a:rect b="b" l="l" r="r" t="t"/>
            <a:pathLst>
              <a:path extrusionOk="0" h="843771" w="1687543">
                <a:moveTo>
                  <a:pt x="0" y="0"/>
                </a:moveTo>
                <a:lnTo>
                  <a:pt x="1687543" y="0"/>
                </a:lnTo>
                <a:lnTo>
                  <a:pt x="1687543" y="843771"/>
                </a:lnTo>
                <a:lnTo>
                  <a:pt x="0" y="8437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2"/>
          <p:cNvSpPr txBox="1"/>
          <p:nvPr/>
        </p:nvSpPr>
        <p:spPr>
          <a:xfrm>
            <a:off x="10682269" y="3562883"/>
            <a:ext cx="6987300" cy="28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00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group of people </a:t>
            </a:r>
            <a:endParaRPr b="0" i="0" sz="4900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900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working together to achieve a common purpose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1658168" y="4092379"/>
            <a:ext cx="46218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0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TEAM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/>
          <p:nvPr/>
        </p:nvSpPr>
        <p:spPr>
          <a:xfrm>
            <a:off x="8124170" y="4799188"/>
            <a:ext cx="1377244" cy="688622"/>
          </a:xfrm>
          <a:custGeom>
            <a:rect b="b" l="l" r="r" t="t"/>
            <a:pathLst>
              <a:path extrusionOk="0" h="688622" w="1377244">
                <a:moveTo>
                  <a:pt x="0" y="0"/>
                </a:moveTo>
                <a:lnTo>
                  <a:pt x="1377245" y="0"/>
                </a:lnTo>
                <a:lnTo>
                  <a:pt x="1377245" y="688622"/>
                </a:lnTo>
                <a:lnTo>
                  <a:pt x="0" y="6886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3"/>
          <p:cNvSpPr txBox="1"/>
          <p:nvPr/>
        </p:nvSpPr>
        <p:spPr>
          <a:xfrm>
            <a:off x="10865215" y="4442100"/>
            <a:ext cx="6987300" cy="14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>
                <a:solidFill>
                  <a:srgbClr val="FFFFFF"/>
                </a:solidFill>
              </a:rPr>
              <a:t>thriving, flourishing </a:t>
            </a:r>
            <a:endParaRPr sz="4900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>
                <a:solidFill>
                  <a:srgbClr val="FFFFFF"/>
                </a:solidFill>
              </a:rPr>
              <a:t>and succeeding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1700412" y="4394934"/>
            <a:ext cx="53301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WINNING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"/>
          <p:cNvSpPr txBox="1"/>
          <p:nvPr/>
        </p:nvSpPr>
        <p:spPr>
          <a:xfrm>
            <a:off x="9147388" y="3606745"/>
            <a:ext cx="8471100" cy="40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/>
              <a:t>Character and Leadership t</a:t>
            </a:r>
            <a:r>
              <a:rPr b="0" i="0" lang="en-US" sz="71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raits that move you </a:t>
            </a:r>
            <a:endParaRPr b="0" i="0" sz="714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closer to winning</a:t>
            </a:r>
            <a:endParaRPr/>
          </a:p>
        </p:txBody>
      </p:sp>
      <p:cxnSp>
        <p:nvCxnSpPr>
          <p:cNvPr id="106" name="Google Shape;106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4"/>
          <p:cNvSpPr txBox="1"/>
          <p:nvPr/>
        </p:nvSpPr>
        <p:spPr>
          <a:xfrm>
            <a:off x="389809" y="4187526"/>
            <a:ext cx="7489215" cy="2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400" u="none" cap="none" strike="noStrike">
                <a:solidFill>
                  <a:srgbClr val="00803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GREEN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"/>
          <p:cNvSpPr txBox="1"/>
          <p:nvPr/>
        </p:nvSpPr>
        <p:spPr>
          <a:xfrm>
            <a:off x="234598" y="3429001"/>
            <a:ext cx="8201400" cy="40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/>
              <a:t>Character and Leadership t</a:t>
            </a:r>
            <a:r>
              <a:rPr b="0" i="0" lang="en-US" sz="71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raits that move you </a:t>
            </a:r>
            <a:endParaRPr b="0" i="0" sz="714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/>
              <a:t>closer to losing</a:t>
            </a:r>
            <a:endParaRPr/>
          </a:p>
        </p:txBody>
      </p:sp>
      <p:cxnSp>
        <p:nvCxnSpPr>
          <p:cNvPr id="114" name="Google Shape;114;p5"/>
          <p:cNvCxnSpPr/>
          <p:nvPr/>
        </p:nvCxnSpPr>
        <p:spPr>
          <a:xfrm rot="10800000">
            <a:off x="9144000" y="1351138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5" name="Google Shape;115;p5"/>
          <p:cNvSpPr txBox="1"/>
          <p:nvPr/>
        </p:nvSpPr>
        <p:spPr>
          <a:xfrm>
            <a:off x="9474836" y="4187526"/>
            <a:ext cx="7489215" cy="20593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4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"/>
          <p:cNvSpPr txBox="1"/>
          <p:nvPr/>
        </p:nvSpPr>
        <p:spPr>
          <a:xfrm>
            <a:off x="9147344" y="3876870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/>
              <a:t>Individuals looking </a:t>
            </a:r>
            <a:endParaRPr sz="7149"/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/>
              <a:t>to do “just enough”</a:t>
            </a:r>
            <a:endParaRPr/>
          </a:p>
        </p:txBody>
      </p:sp>
      <p:cxnSp>
        <p:nvCxnSpPr>
          <p:cNvPr id="122" name="Google Shape;122;p6"/>
          <p:cNvCxnSpPr/>
          <p:nvPr/>
        </p:nvCxnSpPr>
        <p:spPr>
          <a:xfrm rot="10800000">
            <a:off x="8534400" y="1272045"/>
            <a:ext cx="0" cy="759870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3" name="Google Shape;123;p6"/>
          <p:cNvSpPr txBox="1"/>
          <p:nvPr/>
        </p:nvSpPr>
        <p:spPr>
          <a:xfrm>
            <a:off x="389809" y="3870676"/>
            <a:ext cx="74892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400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GRAY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/>
          <p:nvPr/>
        </p:nvSpPr>
        <p:spPr>
          <a:xfrm>
            <a:off x="0" y="4499242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Rule #1</a:t>
            </a:r>
            <a:endParaRPr/>
          </a:p>
        </p:txBody>
      </p:sp>
      <p:cxnSp>
        <p:nvCxnSpPr>
          <p:cNvPr id="129" name="Google Shape;129;p7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0" name="Google Shape;130;p7"/>
          <p:cNvSpPr txBox="1"/>
          <p:nvPr/>
        </p:nvSpPr>
        <p:spPr>
          <a:xfrm>
            <a:off x="8955004" y="3296692"/>
            <a:ext cx="9141300" cy="36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847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 ORDER TO BUILD GREEN, YOU MUST FIRST </a:t>
            </a: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BE </a:t>
            </a:r>
            <a:r>
              <a:rPr b="1" i="0" lang="en-US" sz="6847" u="none" cap="none" strike="noStrike">
                <a:solidFill>
                  <a:srgbClr val="008037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GREEN</a:t>
            </a:r>
            <a:r>
              <a:rPr b="1" i="0" lang="en-US" sz="68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  <a:endParaRPr/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/>
        </p:nvSpPr>
        <p:spPr>
          <a:xfrm>
            <a:off x="9144000" y="4773265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Rule #2</a:t>
            </a:r>
            <a:endParaRPr/>
          </a:p>
        </p:txBody>
      </p:sp>
      <p:cxnSp>
        <p:nvCxnSpPr>
          <p:cNvPr id="136" name="Google Shape;136;p8"/>
          <p:cNvCxnSpPr/>
          <p:nvPr/>
        </p:nvCxnSpPr>
        <p:spPr>
          <a:xfrm rot="10800000">
            <a:off x="9639930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0803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7" name="Google Shape;137;p8"/>
          <p:cNvSpPr txBox="1"/>
          <p:nvPr/>
        </p:nvSpPr>
        <p:spPr>
          <a:xfrm>
            <a:off x="407410" y="2297842"/>
            <a:ext cx="8736600" cy="56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847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IF YOU ARE A FLOATER, YOU ARE THE LOWER OF THE TWO LEVELS YOU FLOAT BETWEEN</a:t>
            </a: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/>
          <p:nvPr/>
        </p:nvSpPr>
        <p:spPr>
          <a:xfrm>
            <a:off x="4151710" y="2783780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Rule #3</a:t>
            </a:r>
            <a:endParaRPr/>
          </a:p>
        </p:txBody>
      </p:sp>
      <p:cxnSp>
        <p:nvCxnSpPr>
          <p:cNvPr id="143" name="Google Shape;143;p9"/>
          <p:cNvCxnSpPr/>
          <p:nvPr/>
        </p:nvCxnSpPr>
        <p:spPr>
          <a:xfrm>
            <a:off x="2730708" y="5143500"/>
            <a:ext cx="12523031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4" name="Google Shape;144;p9"/>
          <p:cNvSpPr txBox="1"/>
          <p:nvPr/>
        </p:nvSpPr>
        <p:spPr>
          <a:xfrm>
            <a:off x="3904085" y="6180280"/>
            <a:ext cx="9681000" cy="2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847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THOSE IN THE </a:t>
            </a:r>
            <a:endParaRPr b="1" sz="6847">
              <a:solidFill>
                <a:srgbClr val="231F1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GRA</a:t>
            </a:r>
            <a:r>
              <a:rPr b="1" lang="en-US" sz="6847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Y</a:t>
            </a: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WILL SWAY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