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10287000" cx="18288000"/>
  <p:notesSz cx="6858000" cy="9144000"/>
  <p:embeddedFontLst>
    <p:embeddedFont>
      <p:font typeface="League Spartan"/>
      <p:bold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22" roundtripDataSignature="AMtx7mj92RGR/cxqP9JcMXasxds0d33ck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customschemas.google.com/relationships/presentationmetadata" Target="metadata"/><Relationship Id="rId10" Type="http://schemas.openxmlformats.org/officeDocument/2006/relationships/slide" Target="slides/slide5.xml"/><Relationship Id="rId21" Type="http://schemas.openxmlformats.org/officeDocument/2006/relationships/font" Target="fonts/LeagueSpartan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6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7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7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8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8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0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0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1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21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2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22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22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22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4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4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4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5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5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5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10063888" y="3929065"/>
            <a:ext cx="5579402" cy="1946979"/>
          </a:xfrm>
          <a:custGeom>
            <a:rect b="b" l="l" r="r" t="t"/>
            <a:pathLst>
              <a:path extrusionOk="0" h="1946979" w="5579402">
                <a:moveTo>
                  <a:pt x="0" y="0"/>
                </a:moveTo>
                <a:lnTo>
                  <a:pt x="5579402" y="0"/>
                </a:lnTo>
                <a:lnTo>
                  <a:pt x="5579402" y="1946979"/>
                </a:lnTo>
                <a:lnTo>
                  <a:pt x="0" y="19469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5" name="Google Shape;85;p1"/>
          <p:cNvSpPr/>
          <p:nvPr/>
        </p:nvSpPr>
        <p:spPr>
          <a:xfrm>
            <a:off x="1202497" y="1138449"/>
            <a:ext cx="7582763" cy="7582763"/>
          </a:xfrm>
          <a:custGeom>
            <a:rect b="b" l="l" r="r" t="t"/>
            <a:pathLst>
              <a:path extrusionOk="0" h="7582763" w="7582763">
                <a:moveTo>
                  <a:pt x="0" y="0"/>
                </a:moveTo>
                <a:lnTo>
                  <a:pt x="7582763" y="0"/>
                </a:lnTo>
                <a:lnTo>
                  <a:pt x="7582763" y="7582763"/>
                </a:lnTo>
                <a:lnTo>
                  <a:pt x="0" y="75827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0"/>
          <p:cNvSpPr txBox="1"/>
          <p:nvPr/>
        </p:nvSpPr>
        <p:spPr>
          <a:xfrm>
            <a:off x="0" y="4499242"/>
            <a:ext cx="8471202" cy="911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Rule #4</a:t>
            </a:r>
            <a:endParaRPr/>
          </a:p>
        </p:txBody>
      </p:sp>
      <p:cxnSp>
        <p:nvCxnSpPr>
          <p:cNvPr id="150" name="Google Shape;150;p10"/>
          <p:cNvCxnSpPr/>
          <p:nvPr/>
        </p:nvCxnSpPr>
        <p:spPr>
          <a:xfrm rot="10800000">
            <a:off x="8335325" y="1344157"/>
            <a:ext cx="0" cy="7598700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51" name="Google Shape;151;p10"/>
          <p:cNvSpPr txBox="1"/>
          <p:nvPr/>
        </p:nvSpPr>
        <p:spPr>
          <a:xfrm>
            <a:off x="8819929" y="3574392"/>
            <a:ext cx="9141300" cy="337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847">
                <a:solidFill>
                  <a:srgbClr val="020301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THE </a:t>
            </a:r>
            <a:r>
              <a:rPr b="1" i="0" lang="en-US" sz="6847" u="none" cap="none" strike="noStrike">
                <a:solidFill>
                  <a:srgbClr val="020301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MORE PEOPLE</a:t>
            </a:r>
            <a:r>
              <a:rPr b="1" lang="en-US" sz="6847">
                <a:solidFill>
                  <a:srgbClr val="020301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 </a:t>
            </a:r>
            <a:r>
              <a:rPr b="1" i="0" lang="en-US" sz="6847" u="none" cap="none" strike="noStrike">
                <a:solidFill>
                  <a:srgbClr val="020301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IN THE </a:t>
            </a:r>
            <a:r>
              <a:rPr b="1" i="0" lang="en-US" sz="6847" u="none" cap="none" strike="noStrike">
                <a:solidFill>
                  <a:srgbClr val="008037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GREEN</a:t>
            </a:r>
            <a:r>
              <a:rPr b="1" lang="en-US" sz="6847">
                <a:solidFill>
                  <a:srgbClr val="020301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 THE </a:t>
            </a:r>
            <a:r>
              <a:rPr b="1" i="0" lang="en-US" sz="6847" u="none" cap="none" strike="noStrike">
                <a:solidFill>
                  <a:srgbClr val="020301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EASIER IT IS TO BUILD </a:t>
            </a:r>
            <a:r>
              <a:rPr b="1" i="0" lang="en-US" sz="6847" u="none" cap="none" strike="noStrike">
                <a:solidFill>
                  <a:srgbClr val="008037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GREEN</a:t>
            </a:r>
            <a:endParaRPr>
              <a:solidFill>
                <a:srgbClr val="008037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31F1F"/>
        </a:solidFill>
      </p:bgPr>
    </p:bg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1"/>
          <p:cNvSpPr txBox="1"/>
          <p:nvPr/>
        </p:nvSpPr>
        <p:spPr>
          <a:xfrm>
            <a:off x="12059723" y="4773265"/>
            <a:ext cx="3917910" cy="911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Rule #5</a:t>
            </a:r>
            <a:endParaRPr/>
          </a:p>
        </p:txBody>
      </p:sp>
      <p:cxnSp>
        <p:nvCxnSpPr>
          <p:cNvPr id="157" name="Google Shape;157;p11"/>
          <p:cNvCxnSpPr/>
          <p:nvPr/>
        </p:nvCxnSpPr>
        <p:spPr>
          <a:xfrm rot="10800000">
            <a:off x="9639930" y="1726313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58" name="Google Shape;158;p11"/>
          <p:cNvSpPr txBox="1"/>
          <p:nvPr/>
        </p:nvSpPr>
        <p:spPr>
          <a:xfrm>
            <a:off x="407360" y="4069120"/>
            <a:ext cx="8736600" cy="221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47" u="none" cap="none" strike="noStrike">
                <a:solidFill>
                  <a:srgbClr val="FF08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REDS ARE GREAT RECRUITERS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2"/>
          <p:cNvSpPr txBox="1"/>
          <p:nvPr/>
        </p:nvSpPr>
        <p:spPr>
          <a:xfrm>
            <a:off x="4573311" y="6917809"/>
            <a:ext cx="8471202" cy="911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030002"/>
                </a:solidFill>
                <a:latin typeface="Arial"/>
                <a:ea typeface="Arial"/>
                <a:cs typeface="Arial"/>
                <a:sym typeface="Arial"/>
              </a:rPr>
              <a:t>Rule #6</a:t>
            </a:r>
            <a:endParaRPr/>
          </a:p>
        </p:txBody>
      </p:sp>
      <p:cxnSp>
        <p:nvCxnSpPr>
          <p:cNvPr id="164" name="Google Shape;164;p12"/>
          <p:cNvCxnSpPr/>
          <p:nvPr/>
        </p:nvCxnSpPr>
        <p:spPr>
          <a:xfrm>
            <a:off x="2949941" y="5784334"/>
            <a:ext cx="12388119" cy="0"/>
          </a:xfrm>
          <a:prstGeom prst="straightConnector1">
            <a:avLst/>
          </a:prstGeom>
          <a:noFill/>
          <a:ln cap="flat" cmpd="sng" w="114300">
            <a:solidFill>
              <a:srgbClr val="EE1C2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5" name="Google Shape;165;p12"/>
          <p:cNvSpPr txBox="1"/>
          <p:nvPr/>
        </p:nvSpPr>
        <p:spPr>
          <a:xfrm>
            <a:off x="4573361" y="1742697"/>
            <a:ext cx="9141300" cy="337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847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YOU HAVE TO </a:t>
            </a:r>
            <a:r>
              <a:rPr b="1" i="0" lang="en-US" sz="68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FIGHT EVERYDAY TO </a:t>
            </a:r>
            <a:endParaRPr b="1" i="0" sz="6847" u="none" cap="none" strike="noStrike">
              <a:solidFill>
                <a:srgbClr val="231F1F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BUILD A GREEN TEAM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3"/>
          <p:cNvSpPr txBox="1"/>
          <p:nvPr/>
        </p:nvSpPr>
        <p:spPr>
          <a:xfrm>
            <a:off x="387048" y="4773265"/>
            <a:ext cx="8471202" cy="911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Rule #7</a:t>
            </a:r>
            <a:endParaRPr/>
          </a:p>
        </p:txBody>
      </p:sp>
      <p:cxnSp>
        <p:nvCxnSpPr>
          <p:cNvPr id="171" name="Google Shape;171;p13"/>
          <p:cNvCxnSpPr/>
          <p:nvPr/>
        </p:nvCxnSpPr>
        <p:spPr>
          <a:xfrm rot="10800000">
            <a:off x="9001125" y="134413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72" name="Google Shape;172;p13"/>
          <p:cNvSpPr txBox="1"/>
          <p:nvPr/>
        </p:nvSpPr>
        <p:spPr>
          <a:xfrm>
            <a:off x="9144000" y="3592137"/>
            <a:ext cx="9055800" cy="3274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647" u="none" cap="none" strike="noStrike">
                <a:solidFill>
                  <a:srgbClr val="A6A6A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GRAY IS SAFE </a:t>
            </a:r>
            <a:endParaRPr b="1" i="0" sz="6647" u="none" cap="none" strike="noStrike">
              <a:solidFill>
                <a:srgbClr val="A6A6A6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647" u="none" cap="none" strike="noStrike">
                <a:solidFill>
                  <a:srgbClr val="A6A6A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BUT NOT SPECIA</a:t>
            </a:r>
            <a:r>
              <a:rPr b="1" lang="en-US" sz="6647">
                <a:solidFill>
                  <a:srgbClr val="A6A6A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L IS BUILT THERE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4"/>
          <p:cNvSpPr txBox="1"/>
          <p:nvPr/>
        </p:nvSpPr>
        <p:spPr>
          <a:xfrm>
            <a:off x="2115301" y="1332052"/>
            <a:ext cx="13759521" cy="116074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1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MAKE NOTE</a:t>
            </a:r>
            <a:endParaRPr/>
          </a:p>
        </p:txBody>
      </p:sp>
      <p:sp>
        <p:nvSpPr>
          <p:cNvPr id="178" name="Google Shape;178;p14"/>
          <p:cNvSpPr txBox="1"/>
          <p:nvPr/>
        </p:nvSpPr>
        <p:spPr>
          <a:xfrm>
            <a:off x="621717" y="3642099"/>
            <a:ext cx="16746600" cy="6464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Reflect where you are on the Green Team Scale</a:t>
            </a:r>
            <a:endParaRPr/>
          </a:p>
          <a:p>
            <a:pPr indent="0" lvl="0" marL="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How often do you "Float"? </a:t>
            </a:r>
            <a:endParaRPr/>
          </a:p>
          <a:p>
            <a:pPr indent="0" lvl="0" marL="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Character (can you B</a:t>
            </a:r>
            <a:r>
              <a:rPr lang="en-US" sz="4049">
                <a:solidFill>
                  <a:srgbClr val="231F1F"/>
                </a:solidFill>
              </a:rPr>
              <a:t>E GREEN</a:t>
            </a: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) and leadership (can you BUILD GREEN)</a:t>
            </a:r>
            <a:endParaRPr/>
          </a:p>
          <a:p>
            <a:pPr indent="0" lvl="0" marL="0" marR="0" rtl="0" algn="l">
              <a:lnSpc>
                <a:spcPct val="1439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297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743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5"/>
          <p:cNvSpPr/>
          <p:nvPr/>
        </p:nvSpPr>
        <p:spPr>
          <a:xfrm>
            <a:off x="10063888" y="3929065"/>
            <a:ext cx="5579402" cy="1946979"/>
          </a:xfrm>
          <a:custGeom>
            <a:rect b="b" l="l" r="r" t="t"/>
            <a:pathLst>
              <a:path extrusionOk="0" h="1946979" w="5579402">
                <a:moveTo>
                  <a:pt x="0" y="0"/>
                </a:moveTo>
                <a:lnTo>
                  <a:pt x="5579402" y="0"/>
                </a:lnTo>
                <a:lnTo>
                  <a:pt x="5579402" y="1946979"/>
                </a:lnTo>
                <a:lnTo>
                  <a:pt x="0" y="19469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4" name="Google Shape;184;p15"/>
          <p:cNvSpPr/>
          <p:nvPr/>
        </p:nvSpPr>
        <p:spPr>
          <a:xfrm>
            <a:off x="1202497" y="1138449"/>
            <a:ext cx="7582763" cy="7582763"/>
          </a:xfrm>
          <a:custGeom>
            <a:rect b="b" l="l" r="r" t="t"/>
            <a:pathLst>
              <a:path extrusionOk="0" h="7582763" w="7582763">
                <a:moveTo>
                  <a:pt x="0" y="0"/>
                </a:moveTo>
                <a:lnTo>
                  <a:pt x="7582763" y="0"/>
                </a:lnTo>
                <a:lnTo>
                  <a:pt x="7582763" y="7582763"/>
                </a:lnTo>
                <a:lnTo>
                  <a:pt x="0" y="75827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/>
          <p:nvPr/>
        </p:nvSpPr>
        <p:spPr>
          <a:xfrm>
            <a:off x="7727404" y="4543809"/>
            <a:ext cx="1687543" cy="843771"/>
          </a:xfrm>
          <a:custGeom>
            <a:rect b="b" l="l" r="r" t="t"/>
            <a:pathLst>
              <a:path extrusionOk="0" h="843771" w="1687543">
                <a:moveTo>
                  <a:pt x="0" y="0"/>
                </a:moveTo>
                <a:lnTo>
                  <a:pt x="1687543" y="0"/>
                </a:lnTo>
                <a:lnTo>
                  <a:pt x="1687543" y="843771"/>
                </a:lnTo>
                <a:lnTo>
                  <a:pt x="0" y="84377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1" name="Google Shape;91;p2"/>
          <p:cNvSpPr txBox="1"/>
          <p:nvPr/>
        </p:nvSpPr>
        <p:spPr>
          <a:xfrm>
            <a:off x="10682269" y="3562883"/>
            <a:ext cx="6987300" cy="280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900" u="none" cap="none" strike="noStrike">
                <a:solidFill>
                  <a:srgbClr val="030002"/>
                </a:solidFill>
                <a:latin typeface="Arial"/>
                <a:ea typeface="Arial"/>
                <a:cs typeface="Arial"/>
                <a:sym typeface="Arial"/>
              </a:rPr>
              <a:t>group of people </a:t>
            </a:r>
            <a:endParaRPr b="0" i="0" sz="4900" u="none" cap="none" strike="noStrike">
              <a:solidFill>
                <a:srgbClr val="03000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900" u="none" cap="none" strike="noStrike">
                <a:solidFill>
                  <a:srgbClr val="030002"/>
                </a:solidFill>
                <a:latin typeface="Arial"/>
                <a:ea typeface="Arial"/>
                <a:cs typeface="Arial"/>
                <a:sym typeface="Arial"/>
              </a:rPr>
              <a:t>working together to achieve a common purpose</a:t>
            </a:r>
            <a:endParaRPr/>
          </a:p>
        </p:txBody>
      </p:sp>
      <p:sp>
        <p:nvSpPr>
          <p:cNvPr id="92" name="Google Shape;92;p2"/>
          <p:cNvSpPr txBox="1"/>
          <p:nvPr/>
        </p:nvSpPr>
        <p:spPr>
          <a:xfrm>
            <a:off x="1658168" y="4092379"/>
            <a:ext cx="4621800" cy="15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0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TEAM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30002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"/>
          <p:cNvSpPr/>
          <p:nvPr/>
        </p:nvSpPr>
        <p:spPr>
          <a:xfrm>
            <a:off x="8124170" y="4799188"/>
            <a:ext cx="1377244" cy="688622"/>
          </a:xfrm>
          <a:custGeom>
            <a:rect b="b" l="l" r="r" t="t"/>
            <a:pathLst>
              <a:path extrusionOk="0" h="688622" w="1377244">
                <a:moveTo>
                  <a:pt x="0" y="0"/>
                </a:moveTo>
                <a:lnTo>
                  <a:pt x="1377245" y="0"/>
                </a:lnTo>
                <a:lnTo>
                  <a:pt x="1377245" y="688622"/>
                </a:lnTo>
                <a:lnTo>
                  <a:pt x="0" y="68862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8" name="Google Shape;98;p3"/>
          <p:cNvSpPr txBox="1"/>
          <p:nvPr/>
        </p:nvSpPr>
        <p:spPr>
          <a:xfrm>
            <a:off x="10865215" y="4442100"/>
            <a:ext cx="6987300" cy="14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900">
                <a:solidFill>
                  <a:srgbClr val="FFFFFF"/>
                </a:solidFill>
              </a:rPr>
              <a:t>thriving, flourishing </a:t>
            </a:r>
            <a:endParaRPr sz="4900">
              <a:solidFill>
                <a:srgbClr val="FFFFFF"/>
              </a:solidFill>
            </a:endParaRPr>
          </a:p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900">
                <a:solidFill>
                  <a:srgbClr val="FFFFFF"/>
                </a:solidFill>
              </a:rPr>
              <a:t>and succeeding</a:t>
            </a:r>
            <a:endParaRPr/>
          </a:p>
        </p:txBody>
      </p:sp>
      <p:sp>
        <p:nvSpPr>
          <p:cNvPr id="99" name="Google Shape;99;p3"/>
          <p:cNvSpPr txBox="1"/>
          <p:nvPr/>
        </p:nvSpPr>
        <p:spPr>
          <a:xfrm>
            <a:off x="1700412" y="4394934"/>
            <a:ext cx="5330100" cy="11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600" u="none" cap="none" strike="noStrike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WINNING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"/>
          <p:cNvSpPr/>
          <p:nvPr/>
        </p:nvSpPr>
        <p:spPr>
          <a:xfrm>
            <a:off x="18002863" y="-233785"/>
            <a:ext cx="567624" cy="10768576"/>
          </a:xfrm>
          <a:prstGeom prst="rect">
            <a:avLst/>
          </a:prstGeom>
          <a:solidFill>
            <a:srgbClr val="F3F5F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4"/>
          <p:cNvSpPr txBox="1"/>
          <p:nvPr/>
        </p:nvSpPr>
        <p:spPr>
          <a:xfrm>
            <a:off x="9147388" y="3606745"/>
            <a:ext cx="8471100" cy="40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149"/>
              <a:t>Character and Leadership t</a:t>
            </a:r>
            <a:r>
              <a:rPr b="0" i="0" lang="en-US" sz="714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raits that move you </a:t>
            </a:r>
            <a:endParaRPr b="0" i="0" sz="7149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closer to winning</a:t>
            </a:r>
            <a:endParaRPr/>
          </a:p>
        </p:txBody>
      </p:sp>
      <p:cxnSp>
        <p:nvCxnSpPr>
          <p:cNvPr id="106" name="Google Shape;106;p4"/>
          <p:cNvCxnSpPr/>
          <p:nvPr/>
        </p:nvCxnSpPr>
        <p:spPr>
          <a:xfrm rot="10800000">
            <a:off x="8763000" y="127201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7" name="Google Shape;107;p4"/>
          <p:cNvSpPr txBox="1"/>
          <p:nvPr/>
        </p:nvSpPr>
        <p:spPr>
          <a:xfrm>
            <a:off x="389809" y="4187526"/>
            <a:ext cx="7489215" cy="20593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400" u="none" cap="none" strike="noStrike">
                <a:solidFill>
                  <a:srgbClr val="008037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GREEN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0800"/>
        </a:solidFill>
      </p:bgPr>
    </p:bg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"/>
          <p:cNvSpPr/>
          <p:nvPr/>
        </p:nvSpPr>
        <p:spPr>
          <a:xfrm>
            <a:off x="18002863" y="-233785"/>
            <a:ext cx="567624" cy="10768576"/>
          </a:xfrm>
          <a:prstGeom prst="rect">
            <a:avLst/>
          </a:prstGeom>
          <a:solidFill>
            <a:srgbClr val="F3F5F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5"/>
          <p:cNvSpPr txBox="1"/>
          <p:nvPr/>
        </p:nvSpPr>
        <p:spPr>
          <a:xfrm>
            <a:off x="234598" y="3429001"/>
            <a:ext cx="8201400" cy="40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149"/>
              <a:t>Character and Leadership t</a:t>
            </a:r>
            <a:r>
              <a:rPr b="0" i="0" lang="en-US" sz="714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raits that move you </a:t>
            </a:r>
            <a:endParaRPr b="0" i="0" sz="7149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149"/>
              <a:t>closer to losing</a:t>
            </a:r>
            <a:endParaRPr/>
          </a:p>
        </p:txBody>
      </p:sp>
      <p:cxnSp>
        <p:nvCxnSpPr>
          <p:cNvPr id="114" name="Google Shape;114;p5"/>
          <p:cNvCxnSpPr/>
          <p:nvPr/>
        </p:nvCxnSpPr>
        <p:spPr>
          <a:xfrm rot="10800000">
            <a:off x="9144000" y="1351138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5" name="Google Shape;115;p5"/>
          <p:cNvSpPr txBox="1"/>
          <p:nvPr/>
        </p:nvSpPr>
        <p:spPr>
          <a:xfrm>
            <a:off x="9474836" y="4187526"/>
            <a:ext cx="7489215" cy="20593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400" u="none" cap="none" strike="noStrike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RED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6"/>
          <p:cNvSpPr/>
          <p:nvPr/>
        </p:nvSpPr>
        <p:spPr>
          <a:xfrm>
            <a:off x="18002863" y="-233785"/>
            <a:ext cx="567624" cy="10768576"/>
          </a:xfrm>
          <a:prstGeom prst="rect">
            <a:avLst/>
          </a:prstGeom>
          <a:solidFill>
            <a:srgbClr val="F3F5F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6"/>
          <p:cNvSpPr txBox="1"/>
          <p:nvPr/>
        </p:nvSpPr>
        <p:spPr>
          <a:xfrm>
            <a:off x="9147344" y="3876870"/>
            <a:ext cx="8471100" cy="20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149"/>
              <a:t>Individuals looking </a:t>
            </a:r>
            <a:endParaRPr sz="7149"/>
          </a:p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149"/>
              <a:t>to do “just enough”</a:t>
            </a:r>
            <a:endParaRPr/>
          </a:p>
        </p:txBody>
      </p:sp>
      <p:cxnSp>
        <p:nvCxnSpPr>
          <p:cNvPr id="122" name="Google Shape;122;p6"/>
          <p:cNvCxnSpPr/>
          <p:nvPr/>
        </p:nvCxnSpPr>
        <p:spPr>
          <a:xfrm rot="10800000">
            <a:off x="8534400" y="1272045"/>
            <a:ext cx="0" cy="7598700"/>
          </a:xfrm>
          <a:prstGeom prst="straightConnector1">
            <a:avLst/>
          </a:prstGeom>
          <a:noFill/>
          <a:ln cap="flat" cmpd="sng" w="1143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3" name="Google Shape;123;p6"/>
          <p:cNvSpPr txBox="1"/>
          <p:nvPr/>
        </p:nvSpPr>
        <p:spPr>
          <a:xfrm>
            <a:off x="389809" y="3870676"/>
            <a:ext cx="7489200" cy="22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400" u="none" cap="none" strike="noStrike">
                <a:solidFill>
                  <a:srgbClr val="020301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GRAY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7"/>
          <p:cNvSpPr txBox="1"/>
          <p:nvPr/>
        </p:nvSpPr>
        <p:spPr>
          <a:xfrm>
            <a:off x="0" y="4499242"/>
            <a:ext cx="8471202" cy="911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Rule #1</a:t>
            </a:r>
            <a:endParaRPr/>
          </a:p>
        </p:txBody>
      </p:sp>
      <p:cxnSp>
        <p:nvCxnSpPr>
          <p:cNvPr id="129" name="Google Shape;129;p7"/>
          <p:cNvCxnSpPr/>
          <p:nvPr/>
        </p:nvCxnSpPr>
        <p:spPr>
          <a:xfrm rot="10800000">
            <a:off x="8763000" y="127201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0" name="Google Shape;130;p7"/>
          <p:cNvSpPr txBox="1"/>
          <p:nvPr/>
        </p:nvSpPr>
        <p:spPr>
          <a:xfrm>
            <a:off x="8955004" y="3296692"/>
            <a:ext cx="9141300" cy="36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847">
                <a:solidFill>
                  <a:srgbClr val="020301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IN ORDER TO BUILD GREEN, YOU MUST FIRST </a:t>
            </a:r>
            <a:r>
              <a:rPr b="1" i="0" lang="en-US" sz="6847" u="none" cap="none" strike="noStrike">
                <a:solidFill>
                  <a:srgbClr val="020301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BE </a:t>
            </a:r>
            <a:r>
              <a:rPr b="1" i="0" lang="en-US" sz="6847" u="none" cap="none" strike="noStrike">
                <a:solidFill>
                  <a:srgbClr val="008037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GREEN</a:t>
            </a:r>
            <a:r>
              <a:rPr b="1" i="0" lang="en-US" sz="6847" u="none" cap="none" strike="noStrike">
                <a:solidFill>
                  <a:srgbClr val="020301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 </a:t>
            </a:r>
            <a:endParaRPr/>
          </a:p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31F1F"/>
        </a:solidFill>
      </p:bgPr>
    </p:bg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8"/>
          <p:cNvSpPr txBox="1"/>
          <p:nvPr/>
        </p:nvSpPr>
        <p:spPr>
          <a:xfrm>
            <a:off x="9144000" y="4773265"/>
            <a:ext cx="8471202" cy="911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Rule #2</a:t>
            </a:r>
            <a:endParaRPr/>
          </a:p>
        </p:txBody>
      </p:sp>
      <p:cxnSp>
        <p:nvCxnSpPr>
          <p:cNvPr id="136" name="Google Shape;136;p8"/>
          <p:cNvCxnSpPr/>
          <p:nvPr/>
        </p:nvCxnSpPr>
        <p:spPr>
          <a:xfrm rot="10800000">
            <a:off x="9639930" y="134413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008037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7" name="Google Shape;137;p8"/>
          <p:cNvSpPr txBox="1"/>
          <p:nvPr/>
        </p:nvSpPr>
        <p:spPr>
          <a:xfrm>
            <a:off x="407410" y="2297842"/>
            <a:ext cx="8736600" cy="5691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847">
                <a:solidFill>
                  <a:srgbClr val="D9D9D9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IF YOU ARE A FLOATER, YOU ARE THE LOWER OF THE TWO LEVELS YOU FLOAT BETWEEN</a:t>
            </a:r>
            <a:r>
              <a:rPr b="1" i="0" lang="en-US" sz="6847" u="none" cap="none" strike="noStrike">
                <a:solidFill>
                  <a:srgbClr val="D9D9D9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9"/>
          <p:cNvSpPr txBox="1"/>
          <p:nvPr/>
        </p:nvSpPr>
        <p:spPr>
          <a:xfrm>
            <a:off x="4151710" y="2783780"/>
            <a:ext cx="8471202" cy="911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030002"/>
                </a:solidFill>
                <a:latin typeface="Arial"/>
                <a:ea typeface="Arial"/>
                <a:cs typeface="Arial"/>
                <a:sym typeface="Arial"/>
              </a:rPr>
              <a:t>Rule #3</a:t>
            </a:r>
            <a:endParaRPr/>
          </a:p>
        </p:txBody>
      </p:sp>
      <p:cxnSp>
        <p:nvCxnSpPr>
          <p:cNvPr id="143" name="Google Shape;143;p9"/>
          <p:cNvCxnSpPr/>
          <p:nvPr/>
        </p:nvCxnSpPr>
        <p:spPr>
          <a:xfrm>
            <a:off x="2730708" y="5143500"/>
            <a:ext cx="12523031" cy="0"/>
          </a:xfrm>
          <a:prstGeom prst="straightConnector1">
            <a:avLst/>
          </a:prstGeom>
          <a:noFill/>
          <a:ln cap="flat" cmpd="sng" w="114300">
            <a:solidFill>
              <a:srgbClr val="EE1C2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44" name="Google Shape;144;p9"/>
          <p:cNvSpPr txBox="1"/>
          <p:nvPr/>
        </p:nvSpPr>
        <p:spPr>
          <a:xfrm>
            <a:off x="3904085" y="6180280"/>
            <a:ext cx="9681000" cy="221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847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THOSE IN THE </a:t>
            </a:r>
            <a:endParaRPr b="1" sz="6847">
              <a:solidFill>
                <a:srgbClr val="231F1F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GRA</a:t>
            </a:r>
            <a:r>
              <a:rPr b="1" lang="en-US" sz="6847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Y</a:t>
            </a:r>
            <a:r>
              <a:rPr b="1" i="0" lang="en-US" sz="68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 WILL SWAY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