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10287000" cx="18288000"/>
  <p:notesSz cx="6858000" cy="9144000"/>
  <p:embeddedFontLst>
    <p:embeddedFont>
      <p:font typeface="League Spartan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6" roundtripDataSignature="AMtx7miE0ephabg0BZ8ANBlbXAfPHOKE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eagueSpartan-bold.fntdata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028700" y="3846592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9144000" y="1028700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1F1F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/>
        </p:nvSpPr>
        <p:spPr>
          <a:xfrm>
            <a:off x="4052550" y="6582075"/>
            <a:ext cx="9453600" cy="20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49">
                <a:solidFill>
                  <a:srgbClr val="FFFFFF"/>
                </a:solidFill>
              </a:rPr>
              <a:t>List out ALL the</a:t>
            </a:r>
            <a:r>
              <a:rPr b="0" i="0" lang="en-US" sz="71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"green traits"</a:t>
            </a:r>
            <a:r>
              <a:rPr lang="en-US" sz="7149">
                <a:solidFill>
                  <a:srgbClr val="FFFFFF"/>
                </a:solidFill>
              </a:rPr>
              <a:t> you can think of</a:t>
            </a:r>
            <a:endParaRPr/>
          </a:p>
        </p:txBody>
      </p:sp>
      <p:cxnSp>
        <p:nvCxnSpPr>
          <p:cNvPr id="91" name="Google Shape;91;p2"/>
          <p:cNvCxnSpPr/>
          <p:nvPr/>
        </p:nvCxnSpPr>
        <p:spPr>
          <a:xfrm>
            <a:off x="5533205" y="5548665"/>
            <a:ext cx="6492300" cy="0"/>
          </a:xfrm>
          <a:prstGeom prst="straightConnector1">
            <a:avLst/>
          </a:prstGeom>
          <a:noFill/>
          <a:ln cap="flat" cmpd="sng" w="114300">
            <a:solidFill>
              <a:srgbClr val="A6A6A6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2" name="Google Shape;92;p2"/>
          <p:cNvSpPr/>
          <p:nvPr/>
        </p:nvSpPr>
        <p:spPr>
          <a:xfrm>
            <a:off x="4052562" y="1961161"/>
            <a:ext cx="9825959" cy="2259971"/>
          </a:xfrm>
          <a:custGeom>
            <a:rect b="b" l="l" r="r" t="t"/>
            <a:pathLst>
              <a:path extrusionOk="0" h="2259971" w="9825959">
                <a:moveTo>
                  <a:pt x="0" y="0"/>
                </a:moveTo>
                <a:lnTo>
                  <a:pt x="9825959" y="0"/>
                </a:lnTo>
                <a:lnTo>
                  <a:pt x="9825959" y="2259971"/>
                </a:lnTo>
                <a:lnTo>
                  <a:pt x="0" y="225997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/>
          <p:nvPr/>
        </p:nvSpPr>
        <p:spPr>
          <a:xfrm>
            <a:off x="5469900" y="2746200"/>
            <a:ext cx="6632510" cy="5802936"/>
          </a:xfrm>
          <a:custGeom>
            <a:rect b="b" l="l" r="r" t="t"/>
            <a:pathLst>
              <a:path extrusionOk="0" h="4795815" w="5101931">
                <a:moveTo>
                  <a:pt x="0" y="0"/>
                </a:moveTo>
                <a:lnTo>
                  <a:pt x="5101931" y="0"/>
                </a:lnTo>
                <a:lnTo>
                  <a:pt x="5101931" y="4795815"/>
                </a:lnTo>
                <a:lnTo>
                  <a:pt x="0" y="47958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8" name="Google Shape;98;p3"/>
          <p:cNvSpPr txBox="1"/>
          <p:nvPr/>
        </p:nvSpPr>
        <p:spPr>
          <a:xfrm>
            <a:off x="12101733" y="6942362"/>
            <a:ext cx="5132100" cy="20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Top 3 </a:t>
            </a:r>
            <a:endParaRPr b="0" i="0" sz="71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Green Traits</a:t>
            </a:r>
            <a:endParaRPr/>
          </a:p>
        </p:txBody>
      </p:sp>
      <p:sp>
        <p:nvSpPr>
          <p:cNvPr id="99" name="Google Shape;99;p3"/>
          <p:cNvSpPr txBox="1"/>
          <p:nvPr/>
        </p:nvSpPr>
        <p:spPr>
          <a:xfrm>
            <a:off x="0" y="2112053"/>
            <a:ext cx="7489215" cy="11296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947" u="none" cap="none" strike="noStrike">
                <a:solidFill>
                  <a:srgbClr val="02030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DEBATE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/>
          <p:nvPr/>
        </p:nvSpPr>
        <p:spPr>
          <a:xfrm>
            <a:off x="0" y="4480615"/>
            <a:ext cx="8471100" cy="1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Question #1 </a:t>
            </a:r>
            <a:r>
              <a:rPr b="0" i="0" lang="en-US" sz="71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cxnSp>
        <p:nvCxnSpPr>
          <p:cNvPr id="105" name="Google Shape;105;p4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6" name="Google Shape;106;p4"/>
          <p:cNvSpPr txBox="1"/>
          <p:nvPr/>
        </p:nvSpPr>
        <p:spPr>
          <a:xfrm>
            <a:off x="9484227" y="4066664"/>
            <a:ext cx="8304300" cy="20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247" u="none" cap="none" strike="noStrike">
                <a:solidFill>
                  <a:srgbClr val="02030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WHAT DOES TRAIT MEAN TO YOU?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1F1F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"/>
          <p:cNvSpPr txBox="1"/>
          <p:nvPr/>
        </p:nvSpPr>
        <p:spPr>
          <a:xfrm>
            <a:off x="9121500" y="4240043"/>
            <a:ext cx="8471100" cy="1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Question #2</a:t>
            </a:r>
            <a:endParaRPr/>
          </a:p>
        </p:txBody>
      </p:sp>
      <p:cxnSp>
        <p:nvCxnSpPr>
          <p:cNvPr id="112" name="Google Shape;112;p5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3" name="Google Shape;113;p5"/>
          <p:cNvSpPr txBox="1"/>
          <p:nvPr/>
        </p:nvSpPr>
        <p:spPr>
          <a:xfrm>
            <a:off x="455778" y="3457196"/>
            <a:ext cx="7792200" cy="33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D9D9D9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HOW DO YOU </a:t>
            </a:r>
            <a:endParaRPr b="1" i="0" sz="6847" u="none" cap="none" strike="noStrike">
              <a:solidFill>
                <a:srgbClr val="D9D9D9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D9D9D9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SEE </a:t>
            </a:r>
            <a:r>
              <a:rPr b="1" lang="en-US" sz="6847">
                <a:solidFill>
                  <a:srgbClr val="D9D9D9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THAT </a:t>
            </a:r>
            <a:r>
              <a:rPr b="1" i="0" lang="en-US" sz="6847" u="none" cap="none" strike="noStrike">
                <a:solidFill>
                  <a:srgbClr val="D9D9D9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TRAIT </a:t>
            </a:r>
            <a:endParaRPr b="1" i="0" sz="6847" u="none" cap="none" strike="noStrike">
              <a:solidFill>
                <a:srgbClr val="D9D9D9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D9D9D9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PLAYING OUT?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"/>
          <p:cNvSpPr txBox="1"/>
          <p:nvPr/>
        </p:nvSpPr>
        <p:spPr>
          <a:xfrm>
            <a:off x="0" y="4499242"/>
            <a:ext cx="8471202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Question #3</a:t>
            </a:r>
            <a:endParaRPr/>
          </a:p>
        </p:txBody>
      </p:sp>
      <p:cxnSp>
        <p:nvCxnSpPr>
          <p:cNvPr id="119" name="Google Shape;119;p6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0" name="Google Shape;120;p6"/>
          <p:cNvSpPr txBox="1"/>
          <p:nvPr/>
        </p:nvSpPr>
        <p:spPr>
          <a:xfrm>
            <a:off x="9401135" y="3454394"/>
            <a:ext cx="8399400" cy="33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WHAT DOES T</a:t>
            </a:r>
            <a:r>
              <a:rPr b="1" lang="en-US" sz="6847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HAT</a:t>
            </a: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TRAIT LOOK LIKE AT  A HIGH LEVEL?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"/>
          <p:cNvSpPr/>
          <p:nvPr/>
        </p:nvSpPr>
        <p:spPr>
          <a:xfrm>
            <a:off x="5231569" y="2057400"/>
            <a:ext cx="8229600" cy="8229600"/>
          </a:xfrm>
          <a:custGeom>
            <a:rect b="b" l="l" r="r" t="t"/>
            <a:pathLst>
              <a:path extrusionOk="0" h="8229600" w="8229600">
                <a:moveTo>
                  <a:pt x="0" y="0"/>
                </a:moveTo>
                <a:lnTo>
                  <a:pt x="8229600" y="0"/>
                </a:lnTo>
                <a:lnTo>
                  <a:pt x="8229600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6" name="Google Shape;126;p7"/>
          <p:cNvSpPr txBox="1"/>
          <p:nvPr/>
        </p:nvSpPr>
        <p:spPr>
          <a:xfrm>
            <a:off x="2115301" y="1332052"/>
            <a:ext cx="13759521" cy="11607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GOAL = GET VERIFIED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"/>
          <p:cNvSpPr txBox="1"/>
          <p:nvPr/>
        </p:nvSpPr>
        <p:spPr>
          <a:xfrm>
            <a:off x="2115301" y="1332052"/>
            <a:ext cx="13759521" cy="11607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MAKE NOTE</a:t>
            </a:r>
            <a:endParaRPr/>
          </a:p>
        </p:txBody>
      </p:sp>
      <p:sp>
        <p:nvSpPr>
          <p:cNvPr id="132" name="Google Shape;132;p8"/>
          <p:cNvSpPr txBox="1"/>
          <p:nvPr/>
        </p:nvSpPr>
        <p:spPr>
          <a:xfrm>
            <a:off x="621717" y="3642099"/>
            <a:ext cx="16746688" cy="52556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In order to Be Green and Build Green, we must know exactly what it means to be Green. 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In order to grow the standard, we must first know the standard.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Celebrate and spotlight your classmates. </a:t>
            </a:r>
            <a:endParaRPr/>
          </a:p>
          <a:p>
            <a:pPr indent="0" lvl="0" marL="0" marR="0" rtl="0" algn="l">
              <a:lnSpc>
                <a:spcPct val="1439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297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743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8" name="Google Shape;138;p9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