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10287000" cx="18288000"/>
  <p:notesSz cx="6858000" cy="9144000"/>
  <p:embeddedFontLst>
    <p:embeddedFont>
      <p:font typeface="League Spartan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14" roundtripDataSignature="AMtx7mgWl55GmMoTPgLK3mxxEJEiUhwNC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LeagueSpartan-bold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9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0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2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3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4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4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4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6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6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7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7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6354299" y="7981284"/>
            <a:ext cx="5579402" cy="1946979"/>
          </a:xfrm>
          <a:custGeom>
            <a:rect b="b" l="l" r="r" t="t"/>
            <a:pathLst>
              <a:path extrusionOk="0" h="1946979" w="5579402">
                <a:moveTo>
                  <a:pt x="0" y="0"/>
                </a:moveTo>
                <a:lnTo>
                  <a:pt x="5579402" y="0"/>
                </a:lnTo>
                <a:lnTo>
                  <a:pt x="5579402" y="1946979"/>
                </a:lnTo>
                <a:lnTo>
                  <a:pt x="0" y="194697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5" name="Google Shape;85;p1"/>
          <p:cNvSpPr/>
          <p:nvPr/>
        </p:nvSpPr>
        <p:spPr>
          <a:xfrm>
            <a:off x="5029200" y="-248316"/>
            <a:ext cx="8229600" cy="8229600"/>
          </a:xfrm>
          <a:custGeom>
            <a:rect b="b" l="l" r="r" t="t"/>
            <a:pathLst>
              <a:path extrusionOk="0" h="8229600" w="8229600">
                <a:moveTo>
                  <a:pt x="0" y="0"/>
                </a:moveTo>
                <a:lnTo>
                  <a:pt x="8229600" y="0"/>
                </a:lnTo>
                <a:lnTo>
                  <a:pt x="8229600" y="8229600"/>
                </a:lnTo>
                <a:lnTo>
                  <a:pt x="0" y="82296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Google Shape;90;p2"/>
          <p:cNvCxnSpPr/>
          <p:nvPr/>
        </p:nvCxnSpPr>
        <p:spPr>
          <a:xfrm>
            <a:off x="5897880" y="7470738"/>
            <a:ext cx="6492240" cy="0"/>
          </a:xfrm>
          <a:prstGeom prst="straightConnector1">
            <a:avLst/>
          </a:prstGeom>
          <a:noFill/>
          <a:ln cap="flat" cmpd="sng" w="114300">
            <a:solidFill>
              <a:srgbClr val="A6A6A6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1" name="Google Shape;91;p2"/>
          <p:cNvSpPr/>
          <p:nvPr/>
        </p:nvSpPr>
        <p:spPr>
          <a:xfrm>
            <a:off x="5897863" y="507681"/>
            <a:ext cx="6256507" cy="6256507"/>
          </a:xfrm>
          <a:custGeom>
            <a:rect b="b" l="l" r="r" t="t"/>
            <a:pathLst>
              <a:path extrusionOk="0" h="6256507" w="6256507">
                <a:moveTo>
                  <a:pt x="0" y="0"/>
                </a:moveTo>
                <a:lnTo>
                  <a:pt x="6256507" y="0"/>
                </a:lnTo>
                <a:lnTo>
                  <a:pt x="6256507" y="6256507"/>
                </a:lnTo>
                <a:lnTo>
                  <a:pt x="0" y="625650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2" name="Google Shape;92;p2"/>
          <p:cNvSpPr txBox="1"/>
          <p:nvPr/>
        </p:nvSpPr>
        <p:spPr>
          <a:xfrm>
            <a:off x="5182919" y="8177302"/>
            <a:ext cx="8157900" cy="10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030002"/>
                </a:solidFill>
                <a:latin typeface="Arial"/>
                <a:ea typeface="Arial"/>
                <a:cs typeface="Arial"/>
                <a:sym typeface="Arial"/>
              </a:rPr>
              <a:t>Green Verifications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9D9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"/>
          <p:cNvSpPr/>
          <p:nvPr/>
        </p:nvSpPr>
        <p:spPr>
          <a:xfrm>
            <a:off x="10579626" y="3868473"/>
            <a:ext cx="1641893" cy="2550040"/>
          </a:xfrm>
          <a:custGeom>
            <a:rect b="b" l="l" r="r" t="t"/>
            <a:pathLst>
              <a:path extrusionOk="0" h="3044824" w="2211304">
                <a:moveTo>
                  <a:pt x="0" y="0"/>
                </a:moveTo>
                <a:lnTo>
                  <a:pt x="2211304" y="0"/>
                </a:lnTo>
                <a:lnTo>
                  <a:pt x="2211304" y="3044824"/>
                </a:lnTo>
                <a:lnTo>
                  <a:pt x="0" y="304482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8" name="Google Shape;98;p3"/>
          <p:cNvSpPr txBox="1"/>
          <p:nvPr/>
        </p:nvSpPr>
        <p:spPr>
          <a:xfrm>
            <a:off x="-157550" y="1211950"/>
            <a:ext cx="5649900" cy="12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947" u="none" cap="none" strike="noStrike">
                <a:solidFill>
                  <a:srgbClr val="008037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GOAL </a:t>
            </a:r>
            <a:endParaRPr/>
          </a:p>
        </p:txBody>
      </p:sp>
      <p:sp>
        <p:nvSpPr>
          <p:cNvPr id="99" name="Google Shape;99;p3"/>
          <p:cNvSpPr txBox="1"/>
          <p:nvPr/>
        </p:nvSpPr>
        <p:spPr>
          <a:xfrm>
            <a:off x="4378189" y="3644825"/>
            <a:ext cx="5777654" cy="34258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0" u="none" cap="none" strike="noStrike">
                <a:solidFill>
                  <a:srgbClr val="020301"/>
                </a:solidFill>
                <a:latin typeface="Arial"/>
                <a:ea typeface="Arial"/>
                <a:cs typeface="Arial"/>
                <a:sym typeface="Arial"/>
              </a:rPr>
              <a:t>90%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4" name="Google Shape;104;p4"/>
          <p:cNvCxnSpPr/>
          <p:nvPr/>
        </p:nvCxnSpPr>
        <p:spPr>
          <a:xfrm rot="10800000">
            <a:off x="8763000" y="1272015"/>
            <a:ext cx="0" cy="7598730"/>
          </a:xfrm>
          <a:prstGeom prst="straightConnector1">
            <a:avLst/>
          </a:prstGeom>
          <a:noFill/>
          <a:ln cap="flat" cmpd="sng" w="114300">
            <a:solidFill>
              <a:srgbClr val="03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5" name="Google Shape;105;p4"/>
          <p:cNvSpPr/>
          <p:nvPr/>
        </p:nvSpPr>
        <p:spPr>
          <a:xfrm>
            <a:off x="1487751" y="2662349"/>
            <a:ext cx="5497625" cy="5497625"/>
          </a:xfrm>
          <a:custGeom>
            <a:rect b="b" l="l" r="r" t="t"/>
            <a:pathLst>
              <a:path extrusionOk="0" h="5497625" w="5497625">
                <a:moveTo>
                  <a:pt x="0" y="0"/>
                </a:moveTo>
                <a:lnTo>
                  <a:pt x="5497625" y="0"/>
                </a:lnTo>
                <a:lnTo>
                  <a:pt x="5497625" y="5497626"/>
                </a:lnTo>
                <a:lnTo>
                  <a:pt x="0" y="549762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6" name="Google Shape;106;p4"/>
          <p:cNvSpPr txBox="1"/>
          <p:nvPr/>
        </p:nvSpPr>
        <p:spPr>
          <a:xfrm>
            <a:off x="9506752" y="3059337"/>
            <a:ext cx="8304300" cy="4925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999">
                <a:solidFill>
                  <a:srgbClr val="020301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MOST </a:t>
            </a:r>
            <a:endParaRPr b="1" sz="9999">
              <a:solidFill>
                <a:srgbClr val="020301"/>
              </a:solidFill>
              <a:latin typeface="League Spartan"/>
              <a:ea typeface="League Spartan"/>
              <a:cs typeface="League Spartan"/>
              <a:sym typeface="League Spartan"/>
            </a:endParaRPr>
          </a:p>
          <a:p>
            <a:pPr indent="0" lvl="0" marL="0" marR="0" rtl="0" algn="ctr">
              <a:lnSpc>
                <a:spcPct val="110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999">
                <a:solidFill>
                  <a:srgbClr val="020301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VALUABLE</a:t>
            </a:r>
            <a:endParaRPr b="1" sz="9999">
              <a:solidFill>
                <a:srgbClr val="020301"/>
              </a:solidFill>
              <a:latin typeface="League Spartan"/>
              <a:ea typeface="League Spartan"/>
              <a:cs typeface="League Spartan"/>
              <a:sym typeface="League Spartan"/>
            </a:endParaRPr>
          </a:p>
          <a:p>
            <a:pPr indent="0" lvl="0" marL="0" marR="0" rtl="0" algn="ctr">
              <a:lnSpc>
                <a:spcPct val="110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999">
                <a:solidFill>
                  <a:srgbClr val="020301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GREEN</a:t>
            </a:r>
            <a:endParaRPr b="1" sz="9999">
              <a:solidFill>
                <a:srgbClr val="020301"/>
              </a:solidFill>
              <a:latin typeface="League Spartan"/>
              <a:ea typeface="League Spartan"/>
              <a:cs typeface="League Spartan"/>
              <a:sym typeface="League Spart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5"/>
          <p:cNvPicPr preferRelativeResize="0"/>
          <p:nvPr/>
        </p:nvPicPr>
        <p:blipFill rotWithShape="1">
          <a:blip r:embed="rId3">
            <a:alphaModFix/>
          </a:blip>
          <a:srcRect b="24271" l="0" r="0" t="19477"/>
          <a:stretch/>
        </p:blipFill>
        <p:spPr>
          <a:xfrm>
            <a:off x="0" y="0"/>
            <a:ext cx="18288000" cy="1028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"/>
          <p:cNvSpPr txBox="1"/>
          <p:nvPr/>
        </p:nvSpPr>
        <p:spPr>
          <a:xfrm>
            <a:off x="2115301" y="1332052"/>
            <a:ext cx="13759521" cy="11607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147" u="none" cap="none" strike="noStrike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MAKE NOTE</a:t>
            </a:r>
            <a:endParaRPr/>
          </a:p>
        </p:txBody>
      </p:sp>
      <p:sp>
        <p:nvSpPr>
          <p:cNvPr id="117" name="Google Shape;117;p6"/>
          <p:cNvSpPr txBox="1"/>
          <p:nvPr/>
        </p:nvSpPr>
        <p:spPr>
          <a:xfrm>
            <a:off x="621754" y="3428999"/>
            <a:ext cx="16746600" cy="695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437195" lvl="1" marL="87439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Verified = live out standards at 90% &gt; level. Voting is done by teammates and approved by the coaches</a:t>
            </a:r>
            <a:endParaRPr/>
          </a:p>
          <a:p>
            <a:pPr indent="0" lvl="0" marL="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7195" lvl="1" marL="87439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MVG = Most Valuable Green selected by the team at t</a:t>
            </a:r>
            <a:r>
              <a:rPr lang="en-US" sz="4049">
                <a:solidFill>
                  <a:srgbClr val="231F1F"/>
                </a:solidFill>
              </a:rPr>
              <a:t>he end of the year</a:t>
            </a:r>
            <a:endParaRPr/>
          </a:p>
          <a:p>
            <a:pPr indent="0" lvl="0" marL="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7195" lvl="1" marL="87439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Green 13 = National Leadership Award nominated by your </a:t>
            </a:r>
            <a:r>
              <a:rPr lang="en-US" sz="4049">
                <a:solidFill>
                  <a:srgbClr val="231F1F"/>
                </a:solidFill>
              </a:rPr>
              <a:t>coaches and selected by the Lead ‘Em Up team</a:t>
            </a:r>
            <a:endParaRPr/>
          </a:p>
          <a:p>
            <a:pPr indent="0" lvl="0" marL="0" marR="0" rtl="0" algn="l">
              <a:lnSpc>
                <a:spcPct val="15297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743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"/>
          <p:cNvSpPr/>
          <p:nvPr/>
        </p:nvSpPr>
        <p:spPr>
          <a:xfrm>
            <a:off x="1782300" y="4170011"/>
            <a:ext cx="5579402" cy="1946979"/>
          </a:xfrm>
          <a:custGeom>
            <a:rect b="b" l="l" r="r" t="t"/>
            <a:pathLst>
              <a:path extrusionOk="0" h="1946979" w="5579402">
                <a:moveTo>
                  <a:pt x="0" y="0"/>
                </a:moveTo>
                <a:lnTo>
                  <a:pt x="5579402" y="0"/>
                </a:lnTo>
                <a:lnTo>
                  <a:pt x="5579402" y="1946978"/>
                </a:lnTo>
                <a:lnTo>
                  <a:pt x="0" y="194697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3" name="Google Shape;123;p7"/>
          <p:cNvSpPr/>
          <p:nvPr/>
        </p:nvSpPr>
        <p:spPr>
          <a:xfrm>
            <a:off x="9144000" y="1352118"/>
            <a:ext cx="7582763" cy="7582763"/>
          </a:xfrm>
          <a:custGeom>
            <a:rect b="b" l="l" r="r" t="t"/>
            <a:pathLst>
              <a:path extrusionOk="0" h="7582763" w="7582763">
                <a:moveTo>
                  <a:pt x="0" y="0"/>
                </a:moveTo>
                <a:lnTo>
                  <a:pt x="7582763" y="0"/>
                </a:lnTo>
                <a:lnTo>
                  <a:pt x="7582763" y="7582764"/>
                </a:lnTo>
                <a:lnTo>
                  <a:pt x="0" y="758276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